
<file path=[Content_Types].xml><?xml version="1.0" encoding="utf-8"?>
<Types xmlns="http://schemas.openxmlformats.org/package/2006/content-types">
  <Default Extension="jpeg" ContentType="image/jpeg"/>
  <Default Extension="jpg" ContentType="image/pn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2" r:id="rId18"/>
    <p:sldId id="270" r:id="rId19"/>
    <p:sldId id="273" r:id="rId20"/>
    <p:sldId id="274" r:id="rId21"/>
    <p:sldId id="283" r:id="rId22"/>
    <p:sldId id="275" r:id="rId23"/>
    <p:sldId id="286" r:id="rId24"/>
    <p:sldId id="285" r:id="rId25"/>
    <p:sldId id="278" r:id="rId26"/>
    <p:sldId id="279" r:id="rId27"/>
    <p:sldId id="280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728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D96B54-FACB-4BE7-9578-C881D63684DC}" type="doc">
      <dgm:prSet loTypeId="urn:microsoft.com/office/officeart/2005/8/layout/chevron2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de-DE"/>
        </a:p>
      </dgm:t>
    </dgm:pt>
    <dgm:pt modelId="{A49DA9BF-FCAB-463E-B324-C4FB2FE3B2CF}">
      <dgm:prSet phldrT="[文本]"/>
      <dgm:spPr>
        <a:xfrm rot="5400000">
          <a:off x="-202287" y="205628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935C5886-7281-459D-8679-59FCE7C768AE}" type="parTrans" cxnId="{E78548DE-DA21-49A6-94AF-3A3ED93B3313}">
      <dgm:prSet/>
      <dgm:spPr/>
      <dgm:t>
        <a:bodyPr/>
        <a:lstStyle/>
        <a:p>
          <a:endParaRPr lang="de-DE"/>
        </a:p>
      </dgm:t>
    </dgm:pt>
    <dgm:pt modelId="{C6FBCFA7-9EA8-4B17-B0DA-2C1C6F07C8C2}" type="sibTrans" cxnId="{E78548DE-DA21-49A6-94AF-3A3ED93B3313}">
      <dgm:prSet/>
      <dgm:spPr/>
      <dgm:t>
        <a:bodyPr/>
        <a:lstStyle/>
        <a:p>
          <a:endParaRPr lang="de-DE"/>
        </a:p>
      </dgm:t>
    </dgm:pt>
    <dgm:pt modelId="{E9259C09-6BF9-4475-A5E7-DDD1C1EB6D04}">
      <dgm:prSet phldrT="[文本]" custT="1"/>
      <dgm:spPr>
        <a:xfrm rot="5400000">
          <a:off x="4449464" y="-3485454"/>
          <a:ext cx="877500" cy="785205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Request, analysis and visualization of traffic lights information</a:t>
          </a:r>
        </a:p>
      </dgm:t>
    </dgm:pt>
    <dgm:pt modelId="{4B7F3FF4-53B5-4FDB-A5B6-1EC833DF9EDE}" type="parTrans" cxnId="{DE33C7C4-676C-49EA-95BC-5A2CAAC306B0}">
      <dgm:prSet/>
      <dgm:spPr/>
      <dgm:t>
        <a:bodyPr/>
        <a:lstStyle/>
        <a:p>
          <a:endParaRPr lang="de-DE"/>
        </a:p>
      </dgm:t>
    </dgm:pt>
    <dgm:pt modelId="{586F293F-38EB-4758-89C3-6D3BDFD1398D}" type="sibTrans" cxnId="{DE33C7C4-676C-49EA-95BC-5A2CAAC306B0}">
      <dgm:prSet/>
      <dgm:spPr/>
      <dgm:t>
        <a:bodyPr/>
        <a:lstStyle/>
        <a:p>
          <a:endParaRPr lang="de-DE"/>
        </a:p>
      </dgm:t>
    </dgm:pt>
    <dgm:pt modelId="{5087C5AD-D787-4F69-974E-9EF06FA430D3}">
      <dgm:prSet phldrT="[文本]"/>
      <dgm:spPr>
        <a:xfrm rot="5400000">
          <a:off x="-196651" y="1346079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33580382-8548-401F-9273-E0D755FBAFF2}" type="parTrans" cxnId="{C899922F-F3DA-41E3-A638-E91EC0728DCF}">
      <dgm:prSet/>
      <dgm:spPr/>
      <dgm:t>
        <a:bodyPr/>
        <a:lstStyle/>
        <a:p>
          <a:endParaRPr lang="de-DE"/>
        </a:p>
      </dgm:t>
    </dgm:pt>
    <dgm:pt modelId="{C20D8EB7-A7ED-447B-9B6E-A74EE7CC5219}" type="sibTrans" cxnId="{C899922F-F3DA-41E3-A638-E91EC0728DCF}">
      <dgm:prSet/>
      <dgm:spPr/>
      <dgm:t>
        <a:bodyPr/>
        <a:lstStyle/>
        <a:p>
          <a:endParaRPr lang="de-DE"/>
        </a:p>
      </dgm:t>
    </dgm:pt>
    <dgm:pt modelId="{4634174B-9C8F-4FC9-89F8-F9AC8E375DA4}">
      <dgm:prSet phldrT="[文本]" custT="1"/>
      <dgm:spPr>
        <a:xfrm rot="5400000">
          <a:off x="4440834" y="-2342447"/>
          <a:ext cx="876580" cy="787023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Determination of signal group</a:t>
          </a:r>
        </a:p>
      </dgm:t>
    </dgm:pt>
    <dgm:pt modelId="{993ED00F-C5C1-461D-927A-7A61244C8E22}" type="parTrans" cxnId="{B7241114-0C97-48D5-B928-F828643499A4}">
      <dgm:prSet/>
      <dgm:spPr/>
      <dgm:t>
        <a:bodyPr/>
        <a:lstStyle/>
        <a:p>
          <a:endParaRPr lang="de-DE"/>
        </a:p>
      </dgm:t>
    </dgm:pt>
    <dgm:pt modelId="{2839F2C8-089A-4733-AD67-05702B8AC814}" type="sibTrans" cxnId="{B7241114-0C97-48D5-B928-F828643499A4}">
      <dgm:prSet/>
      <dgm:spPr/>
      <dgm:t>
        <a:bodyPr/>
        <a:lstStyle/>
        <a:p>
          <a:endParaRPr lang="de-DE"/>
        </a:p>
      </dgm:t>
    </dgm:pt>
    <dgm:pt modelId="{3E24B36C-9BA9-5841-A67A-101994FDA47B}">
      <dgm:prSet/>
      <dgm:spPr>
        <a:xfrm rot="5400000">
          <a:off x="-202287" y="2507702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6405BAB1-1FB2-3149-891D-F6C3F95141E4}" type="parTrans" cxnId="{2734586F-3EB9-494D-A71E-C6255B1F20CD}">
      <dgm:prSet/>
      <dgm:spPr/>
      <dgm:t>
        <a:bodyPr/>
        <a:lstStyle/>
        <a:p>
          <a:endParaRPr lang="de-DE"/>
        </a:p>
      </dgm:t>
    </dgm:pt>
    <dgm:pt modelId="{8D770172-10F6-1A49-ABB3-7A9FFB0AA5AA}" type="sibTrans" cxnId="{2734586F-3EB9-494D-A71E-C6255B1F20CD}">
      <dgm:prSet/>
      <dgm:spPr/>
      <dgm:t>
        <a:bodyPr/>
        <a:lstStyle/>
        <a:p>
          <a:endParaRPr lang="de-DE"/>
        </a:p>
      </dgm:t>
    </dgm:pt>
    <dgm:pt modelId="{10B2B076-762C-2D45-B434-ECB95E149579}">
      <dgm:prSet custT="1"/>
      <dgm:spPr>
        <a:xfrm rot="5400000">
          <a:off x="4440834" y="-1191411"/>
          <a:ext cx="876580" cy="787023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Generation of strategies</a:t>
          </a:r>
          <a:endParaRPr lang="en-US" sz="1800" noProof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C3816161-847B-F740-806D-E6AAEB988C08}" type="parTrans" cxnId="{137E4B13-21DC-E84B-BC4D-D12B17FF336F}">
      <dgm:prSet/>
      <dgm:spPr/>
      <dgm:t>
        <a:bodyPr/>
        <a:lstStyle/>
        <a:p>
          <a:endParaRPr lang="de-DE"/>
        </a:p>
      </dgm:t>
    </dgm:pt>
    <dgm:pt modelId="{05A5EBEB-7E47-3D49-AE00-141824DCD254}" type="sibTrans" cxnId="{137E4B13-21DC-E84B-BC4D-D12B17FF336F}">
      <dgm:prSet/>
      <dgm:spPr/>
      <dgm:t>
        <a:bodyPr/>
        <a:lstStyle/>
        <a:p>
          <a:endParaRPr lang="de-DE"/>
        </a:p>
      </dgm:t>
    </dgm:pt>
    <dgm:pt modelId="{257C003F-CDEA-416E-BDE2-EC783165497D}" type="pres">
      <dgm:prSet presAssocID="{A4D96B54-FACB-4BE7-9578-C881D63684DC}" presName="linearFlow" presStyleCnt="0">
        <dgm:presLayoutVars>
          <dgm:dir/>
          <dgm:animLvl val="lvl"/>
          <dgm:resizeHandles val="exact"/>
        </dgm:presLayoutVars>
      </dgm:prSet>
      <dgm:spPr/>
    </dgm:pt>
    <dgm:pt modelId="{82049DC9-C528-41E5-9D58-89ED3AFD2562}" type="pres">
      <dgm:prSet presAssocID="{A49DA9BF-FCAB-463E-B324-C4FB2FE3B2CF}" presName="composite" presStyleCnt="0"/>
      <dgm:spPr/>
    </dgm:pt>
    <dgm:pt modelId="{AFC05A6E-F49E-47EE-89B1-EB7C8CED67D7}" type="pres">
      <dgm:prSet presAssocID="{A49DA9BF-FCAB-463E-B324-C4FB2FE3B2C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4F37616-13A7-4C4B-A6BF-B2037F05EA13}" type="pres">
      <dgm:prSet presAssocID="{A49DA9BF-FCAB-463E-B324-C4FB2FE3B2CF}" presName="descendantText" presStyleLbl="alignAcc1" presStyleIdx="0" presStyleCnt="3" custScaleX="99769" custScaleY="100105" custLinFactNeighborX="116" custLinFactNeighborY="-121">
        <dgm:presLayoutVars>
          <dgm:bulletEnabled val="1"/>
        </dgm:presLayoutVars>
      </dgm:prSet>
      <dgm:spPr/>
    </dgm:pt>
    <dgm:pt modelId="{B4FCBDE1-34D9-4916-82A1-D463EF1BBFC6}" type="pres">
      <dgm:prSet presAssocID="{C6FBCFA7-9EA8-4B17-B0DA-2C1C6F07C8C2}" presName="sp" presStyleCnt="0"/>
      <dgm:spPr/>
    </dgm:pt>
    <dgm:pt modelId="{4D07688A-1E81-4BE7-8743-F6908D1E4869}" type="pres">
      <dgm:prSet presAssocID="{5087C5AD-D787-4F69-974E-9EF06FA430D3}" presName="composite" presStyleCnt="0"/>
      <dgm:spPr/>
    </dgm:pt>
    <dgm:pt modelId="{9CB26786-8939-4337-ADE2-536B00DB4CDA}" type="pres">
      <dgm:prSet presAssocID="{5087C5AD-D787-4F69-974E-9EF06FA430D3}" presName="parentText" presStyleLbl="alignNode1" presStyleIdx="1" presStyleCnt="3" custLinFactNeighborX="597" custLinFactNeighborY="-785">
        <dgm:presLayoutVars>
          <dgm:chMax val="1"/>
          <dgm:bulletEnabled val="1"/>
        </dgm:presLayoutVars>
      </dgm:prSet>
      <dgm:spPr/>
    </dgm:pt>
    <dgm:pt modelId="{58CF2045-56E8-4739-9360-EA687E449A09}" type="pres">
      <dgm:prSet presAssocID="{5087C5AD-D787-4F69-974E-9EF06FA430D3}" presName="descendantText" presStyleLbl="alignAcc1" presStyleIdx="1" presStyleCnt="3" custLinFactNeighborX="899">
        <dgm:presLayoutVars>
          <dgm:bulletEnabled val="1"/>
        </dgm:presLayoutVars>
      </dgm:prSet>
      <dgm:spPr/>
    </dgm:pt>
    <dgm:pt modelId="{F9B31D9B-A46F-4CD7-B8D7-6993B63633D5}" type="pres">
      <dgm:prSet presAssocID="{C20D8EB7-A7ED-447B-9B6E-A74EE7CC5219}" presName="sp" presStyleCnt="0"/>
      <dgm:spPr/>
    </dgm:pt>
    <dgm:pt modelId="{FF0B6BED-426A-F140-AA21-18E9C4057213}" type="pres">
      <dgm:prSet presAssocID="{3E24B36C-9BA9-5841-A67A-101994FDA47B}" presName="composite" presStyleCnt="0"/>
      <dgm:spPr/>
    </dgm:pt>
    <dgm:pt modelId="{133A7965-BBC5-3140-9B0C-52678B00F133}" type="pres">
      <dgm:prSet presAssocID="{3E24B36C-9BA9-5841-A67A-101994FDA47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F2C3005-3688-FE48-B084-64C32C1E3172}" type="pres">
      <dgm:prSet presAssocID="{3E24B36C-9BA9-5841-A67A-101994FDA47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37E4B13-21DC-E84B-BC4D-D12B17FF336F}" srcId="{3E24B36C-9BA9-5841-A67A-101994FDA47B}" destId="{10B2B076-762C-2D45-B434-ECB95E149579}" srcOrd="0" destOrd="0" parTransId="{C3816161-847B-F740-806D-E6AAEB988C08}" sibTransId="{05A5EBEB-7E47-3D49-AE00-141824DCD254}"/>
    <dgm:cxn modelId="{B7241114-0C97-48D5-B928-F828643499A4}" srcId="{5087C5AD-D787-4F69-974E-9EF06FA430D3}" destId="{4634174B-9C8F-4FC9-89F8-F9AC8E375DA4}" srcOrd="0" destOrd="0" parTransId="{993ED00F-C5C1-461D-927A-7A61244C8E22}" sibTransId="{2839F2C8-089A-4733-AD67-05702B8AC814}"/>
    <dgm:cxn modelId="{C899922F-F3DA-41E3-A638-E91EC0728DCF}" srcId="{A4D96B54-FACB-4BE7-9578-C881D63684DC}" destId="{5087C5AD-D787-4F69-974E-9EF06FA430D3}" srcOrd="1" destOrd="0" parTransId="{33580382-8548-401F-9273-E0D755FBAFF2}" sibTransId="{C20D8EB7-A7ED-447B-9B6E-A74EE7CC5219}"/>
    <dgm:cxn modelId="{F07E473D-B4C3-8747-81EB-F8741AC9E841}" type="presOf" srcId="{10B2B076-762C-2D45-B434-ECB95E149579}" destId="{AF2C3005-3688-FE48-B084-64C32C1E3172}" srcOrd="0" destOrd="0" presId="urn:microsoft.com/office/officeart/2005/8/layout/chevron2"/>
    <dgm:cxn modelId="{6373FF42-EAFD-45E7-8041-B8AB321A335E}" type="presOf" srcId="{E9259C09-6BF9-4475-A5E7-DDD1C1EB6D04}" destId="{F4F37616-13A7-4C4B-A6BF-B2037F05EA13}" srcOrd="0" destOrd="0" presId="urn:microsoft.com/office/officeart/2005/8/layout/chevron2"/>
    <dgm:cxn modelId="{CFF77C68-80F5-4147-93E5-4C83FBCF5309}" type="presOf" srcId="{3E24B36C-9BA9-5841-A67A-101994FDA47B}" destId="{133A7965-BBC5-3140-9B0C-52678B00F133}" srcOrd="0" destOrd="0" presId="urn:microsoft.com/office/officeart/2005/8/layout/chevron2"/>
    <dgm:cxn modelId="{2734586F-3EB9-494D-A71E-C6255B1F20CD}" srcId="{A4D96B54-FACB-4BE7-9578-C881D63684DC}" destId="{3E24B36C-9BA9-5841-A67A-101994FDA47B}" srcOrd="2" destOrd="0" parTransId="{6405BAB1-1FB2-3149-891D-F6C3F95141E4}" sibTransId="{8D770172-10F6-1A49-ABB3-7A9FFB0AA5AA}"/>
    <dgm:cxn modelId="{FBF24DAE-5EFD-4710-865B-0255B795F757}" type="presOf" srcId="{A49DA9BF-FCAB-463E-B324-C4FB2FE3B2CF}" destId="{AFC05A6E-F49E-47EE-89B1-EB7C8CED67D7}" srcOrd="0" destOrd="0" presId="urn:microsoft.com/office/officeart/2005/8/layout/chevron2"/>
    <dgm:cxn modelId="{31EFD2B9-87C2-4B7B-9458-FEFAFB310DDC}" type="presOf" srcId="{A4D96B54-FACB-4BE7-9578-C881D63684DC}" destId="{257C003F-CDEA-416E-BDE2-EC783165497D}" srcOrd="0" destOrd="0" presId="urn:microsoft.com/office/officeart/2005/8/layout/chevron2"/>
    <dgm:cxn modelId="{DE33C7C4-676C-49EA-95BC-5A2CAAC306B0}" srcId="{A49DA9BF-FCAB-463E-B324-C4FB2FE3B2CF}" destId="{E9259C09-6BF9-4475-A5E7-DDD1C1EB6D04}" srcOrd="0" destOrd="0" parTransId="{4B7F3FF4-53B5-4FDB-A5B6-1EC833DF9EDE}" sibTransId="{586F293F-38EB-4758-89C3-6D3BDFD1398D}"/>
    <dgm:cxn modelId="{E3F329D4-6B12-48F2-B33B-5CE2A419134E}" type="presOf" srcId="{5087C5AD-D787-4F69-974E-9EF06FA430D3}" destId="{9CB26786-8939-4337-ADE2-536B00DB4CDA}" srcOrd="0" destOrd="0" presId="urn:microsoft.com/office/officeart/2005/8/layout/chevron2"/>
    <dgm:cxn modelId="{E78548DE-DA21-49A6-94AF-3A3ED93B3313}" srcId="{A4D96B54-FACB-4BE7-9578-C881D63684DC}" destId="{A49DA9BF-FCAB-463E-B324-C4FB2FE3B2CF}" srcOrd="0" destOrd="0" parTransId="{935C5886-7281-459D-8679-59FCE7C768AE}" sibTransId="{C6FBCFA7-9EA8-4B17-B0DA-2C1C6F07C8C2}"/>
    <dgm:cxn modelId="{0D4C89E4-2BBE-4D00-9D77-31EB0BA6ED8C}" type="presOf" srcId="{4634174B-9C8F-4FC9-89F8-F9AC8E375DA4}" destId="{58CF2045-56E8-4739-9360-EA687E449A09}" srcOrd="0" destOrd="0" presId="urn:microsoft.com/office/officeart/2005/8/layout/chevron2"/>
    <dgm:cxn modelId="{E5744ECB-DE68-48E4-9F1A-6338D9D905AC}" type="presParOf" srcId="{257C003F-CDEA-416E-BDE2-EC783165497D}" destId="{82049DC9-C528-41E5-9D58-89ED3AFD2562}" srcOrd="0" destOrd="0" presId="urn:microsoft.com/office/officeart/2005/8/layout/chevron2"/>
    <dgm:cxn modelId="{4A3A7852-853A-444E-8F07-F3A7C7730B8C}" type="presParOf" srcId="{82049DC9-C528-41E5-9D58-89ED3AFD2562}" destId="{AFC05A6E-F49E-47EE-89B1-EB7C8CED67D7}" srcOrd="0" destOrd="0" presId="urn:microsoft.com/office/officeart/2005/8/layout/chevron2"/>
    <dgm:cxn modelId="{17169013-65FE-4F08-9BA5-114ED7C89BD4}" type="presParOf" srcId="{82049DC9-C528-41E5-9D58-89ED3AFD2562}" destId="{F4F37616-13A7-4C4B-A6BF-B2037F05EA13}" srcOrd="1" destOrd="0" presId="urn:microsoft.com/office/officeart/2005/8/layout/chevron2"/>
    <dgm:cxn modelId="{FBDDDADD-EAAC-4BCD-925A-16415586CD97}" type="presParOf" srcId="{257C003F-CDEA-416E-BDE2-EC783165497D}" destId="{B4FCBDE1-34D9-4916-82A1-D463EF1BBFC6}" srcOrd="1" destOrd="0" presId="urn:microsoft.com/office/officeart/2005/8/layout/chevron2"/>
    <dgm:cxn modelId="{38429A7C-5D51-42D0-A86C-FCFC7421458A}" type="presParOf" srcId="{257C003F-CDEA-416E-BDE2-EC783165497D}" destId="{4D07688A-1E81-4BE7-8743-F6908D1E4869}" srcOrd="2" destOrd="0" presId="urn:microsoft.com/office/officeart/2005/8/layout/chevron2"/>
    <dgm:cxn modelId="{58065C45-B39B-4976-A03F-09E2D8ED4411}" type="presParOf" srcId="{4D07688A-1E81-4BE7-8743-F6908D1E4869}" destId="{9CB26786-8939-4337-ADE2-536B00DB4CDA}" srcOrd="0" destOrd="0" presId="urn:microsoft.com/office/officeart/2005/8/layout/chevron2"/>
    <dgm:cxn modelId="{5F9249FB-E8D0-4626-931F-76164CE6D910}" type="presParOf" srcId="{4D07688A-1E81-4BE7-8743-F6908D1E4869}" destId="{58CF2045-56E8-4739-9360-EA687E449A09}" srcOrd="1" destOrd="0" presId="urn:microsoft.com/office/officeart/2005/8/layout/chevron2"/>
    <dgm:cxn modelId="{6C85102D-E8F9-4014-88F9-2C6848B41908}" type="presParOf" srcId="{257C003F-CDEA-416E-BDE2-EC783165497D}" destId="{F9B31D9B-A46F-4CD7-B8D7-6993B63633D5}" srcOrd="3" destOrd="0" presId="urn:microsoft.com/office/officeart/2005/8/layout/chevron2"/>
    <dgm:cxn modelId="{1FA15E62-CB3D-E845-9294-BF44A5808C70}" type="presParOf" srcId="{257C003F-CDEA-416E-BDE2-EC783165497D}" destId="{FF0B6BED-426A-F140-AA21-18E9C4057213}" srcOrd="4" destOrd="0" presId="urn:microsoft.com/office/officeart/2005/8/layout/chevron2"/>
    <dgm:cxn modelId="{A09E07FA-F632-274A-990A-D2E34E1722D0}" type="presParOf" srcId="{FF0B6BED-426A-F140-AA21-18E9C4057213}" destId="{133A7965-BBC5-3140-9B0C-52678B00F133}" srcOrd="0" destOrd="0" presId="urn:microsoft.com/office/officeart/2005/8/layout/chevron2"/>
    <dgm:cxn modelId="{958B911F-BBC6-0F40-B796-E7439B8223C2}" type="presParOf" srcId="{FF0B6BED-426A-F140-AA21-18E9C4057213}" destId="{AF2C3005-3688-FE48-B084-64C32C1E317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05A6E-F49E-47EE-89B1-EB7C8CED67D7}">
      <dsp:nvSpPr>
        <dsp:cNvPr id="0" name=""/>
        <dsp:cNvSpPr/>
      </dsp:nvSpPr>
      <dsp:spPr>
        <a:xfrm rot="5400000">
          <a:off x="-202485" y="204042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0" y="474023"/>
        <a:ext cx="944932" cy="404970"/>
      </dsp:txXfrm>
    </dsp:sp>
    <dsp:sp modelId="{F4F37616-13A7-4C4B-A6BF-B2037F05EA13}">
      <dsp:nvSpPr>
        <dsp:cNvPr id="0" name=""/>
        <dsp:cNvSpPr/>
      </dsp:nvSpPr>
      <dsp:spPr>
        <a:xfrm rot="5400000">
          <a:off x="4449495" y="-3486351"/>
          <a:ext cx="878358" cy="7851129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Request, analysis and visualization of traffic lights information</a:t>
          </a:r>
        </a:p>
      </dsp:txBody>
      <dsp:txXfrm rot="-5400000">
        <a:off x="963110" y="42912"/>
        <a:ext cx="7808251" cy="792602"/>
      </dsp:txXfrm>
    </dsp:sp>
    <dsp:sp modelId="{9CB26786-8939-4337-ADE2-536B00DB4CDA}">
      <dsp:nvSpPr>
        <dsp:cNvPr id="0" name=""/>
        <dsp:cNvSpPr/>
      </dsp:nvSpPr>
      <dsp:spPr>
        <a:xfrm rot="5400000">
          <a:off x="-196844" y="1345607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5641" y="1615588"/>
        <a:ext cx="944932" cy="404970"/>
      </dsp:txXfrm>
    </dsp:sp>
    <dsp:sp modelId="{58CF2045-56E8-4739-9360-EA687E449A09}">
      <dsp:nvSpPr>
        <dsp:cNvPr id="0" name=""/>
        <dsp:cNvSpPr/>
      </dsp:nvSpPr>
      <dsp:spPr>
        <a:xfrm rot="5400000">
          <a:off x="4440867" y="-2342216"/>
          <a:ext cx="877436" cy="7869307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Determination of signal group</a:t>
          </a:r>
        </a:p>
      </dsp:txBody>
      <dsp:txXfrm rot="-5400000">
        <a:off x="944932" y="1196552"/>
        <a:ext cx="7826474" cy="791770"/>
      </dsp:txXfrm>
    </dsp:sp>
    <dsp:sp modelId="{133A7965-BBC5-3140-9B0C-52678B00F133}">
      <dsp:nvSpPr>
        <dsp:cNvPr id="0" name=""/>
        <dsp:cNvSpPr/>
      </dsp:nvSpPr>
      <dsp:spPr>
        <a:xfrm rot="5400000">
          <a:off x="-202485" y="2508366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0" y="2778347"/>
        <a:ext cx="944932" cy="404970"/>
      </dsp:txXfrm>
    </dsp:sp>
    <dsp:sp modelId="{AF2C3005-3688-FE48-B084-64C32C1E3172}">
      <dsp:nvSpPr>
        <dsp:cNvPr id="0" name=""/>
        <dsp:cNvSpPr/>
      </dsp:nvSpPr>
      <dsp:spPr>
        <a:xfrm rot="5400000">
          <a:off x="4440867" y="-1190054"/>
          <a:ext cx="877436" cy="7869307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Generation of strategies</a:t>
          </a:r>
          <a:endParaRPr lang="en-US" sz="1800" kern="1200" noProof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944932" y="2348714"/>
        <a:ext cx="7826474" cy="791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33E99BC-49E5-41E9-83F8-B376E2843ABC}" type="slidenum">
              <a:rPr lang="en-US" sz="1400" b="0" strike="noStrike" spc="-1">
                <a:latin typeface="Times New Roman"/>
              </a:rPr>
              <a:t>‹Nr.›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2212EC5-1A30-46EC-AA3A-971CABFE75D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18DB824-E97D-4042-ADE3-2FAFE2D4782E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24764C8-2B88-448E-AA23-3F660A226F10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33E99BC-49E5-41E9-83F8-B376E2843ABC}" type="slidenum">
              <a:rPr lang="en-US" sz="1400" b="0" strike="noStrike" spc="-1" smtClean="0">
                <a:latin typeface="Times New Roman"/>
              </a:rPr>
              <a:t>21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5161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33E99BC-49E5-41E9-83F8-B376E2843ABC}" type="slidenum">
              <a:rPr lang="en-US" sz="1400" b="0" strike="noStrike" spc="-1" smtClean="0">
                <a:latin typeface="Times New Roman"/>
              </a:rPr>
              <a:t>22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2855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F0C220A-FBFB-4C7A-84AF-DA479CC0CE6B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9039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2020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991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72305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42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29073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1707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68970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8154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3952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64200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162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0680" cy="2428560"/>
          </a:xfrm>
          <a:prstGeom prst="rect">
            <a:avLst/>
          </a:prstGeom>
          <a:solidFill>
            <a:srgbClr val="F2F2F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0560" cy="970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240" cy="970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040" cy="146124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53157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33.png"/><Relationship Id="rId3" Type="http://schemas.openxmlformats.org/officeDocument/2006/relationships/video" Target="NULL" TargetMode="External"/><Relationship Id="rId7" Type="http://schemas.microsoft.com/office/2007/relationships/media" Target="../media/media4.mp4"/><Relationship Id="rId12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1.png"/><Relationship Id="rId5" Type="http://schemas.microsoft.com/office/2007/relationships/media" Target="../media/media3.mp4"/><Relationship Id="rId10" Type="http://schemas.openxmlformats.org/officeDocument/2006/relationships/image" Target="../media/image30.png"/><Relationship Id="rId4" Type="http://schemas.microsoft.com/office/2007/relationships/media" Target="../media/media2.mov"/><Relationship Id="rId9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6.mp4"/><Relationship Id="rId7" Type="http://schemas.openxmlformats.org/officeDocument/2006/relationships/notesSlide" Target="../notesSlides/notesSlide5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37.png"/><Relationship Id="rId5" Type="http://schemas.microsoft.com/office/2007/relationships/media" Target="../media/media8.mp4"/><Relationship Id="rId10" Type="http://schemas.openxmlformats.org/officeDocument/2006/relationships/image" Target="../media/image36.png"/><Relationship Id="rId4" Type="http://schemas.microsoft.com/office/2007/relationships/media" Target="../media/media7.mp4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240" cy="96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DCAITI-Project: Implementation of a Traffic Light Service on an (Android) Smartphone </a:t>
            </a:r>
            <a:br/>
            <a:br/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u="sng" spc="-1" dirty="0">
                <a:solidFill>
                  <a:srgbClr val="000000"/>
                </a:solidFill>
                <a:latin typeface="Arial"/>
              </a:rPr>
              <a:t>johanmu1994</a:t>
            </a:r>
            <a:r>
              <a:rPr lang="en-US" sz="1200" u="sng" spc="-1" dirty="0">
                <a:solidFill>
                  <a:srgbClr val="000000"/>
                </a:solidFill>
                <a:latin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br/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(About Screen)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0" name="Grafik 189"/>
          <p:cNvPicPr/>
          <p:nvPr/>
        </p:nvPicPr>
        <p:blipFill>
          <a:blip r:embed="rId2"/>
          <a:stretch/>
        </p:blipFill>
        <p:spPr>
          <a:xfrm>
            <a:off x="4836000" y="90900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1F76FAE9-723D-AA4B-9DA3-C2949973AD2C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072EA88-3792-AC44-AC47-E48C7E356F38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1992A112-3F4A-A44A-B2A4-C817D20F785F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5. General Class Diagram  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2" name="Grafik 191"/>
          <p:cNvPicPr/>
          <p:nvPr/>
        </p:nvPicPr>
        <p:blipFill>
          <a:blip r:embed="rId2"/>
          <a:stretch/>
        </p:blipFill>
        <p:spPr>
          <a:xfrm>
            <a:off x="1890000" y="1539720"/>
            <a:ext cx="8476920" cy="380952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6E0B8FF1-1EE1-1844-BAFF-97E6614143E0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55B3D3B5-AEC2-6F48-A716-3FAD37300A9D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47067FC9-5EFC-254F-9387-2F1740DBF5A5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11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6. System Architecture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E0C96F6-3B14-4E1B-83B0-2DA44063EB8F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1AA611F-345A-9640-8C22-304DDCDDE72E}"/>
              </a:ext>
            </a:extLst>
          </p:cNvPr>
          <p:cNvGrpSpPr/>
          <p:nvPr/>
        </p:nvGrpSpPr>
        <p:grpSpPr>
          <a:xfrm>
            <a:off x="976680" y="994680"/>
            <a:ext cx="10016280" cy="5405760"/>
            <a:chOff x="976680" y="994680"/>
            <a:chExt cx="10016280" cy="5405760"/>
          </a:xfrm>
        </p:grpSpPr>
        <p:sp>
          <p:nvSpPr>
            <p:cNvPr id="198" name="CustomShape 6"/>
            <p:cNvSpPr/>
            <p:nvPr/>
          </p:nvSpPr>
          <p:spPr>
            <a:xfrm>
              <a:off x="4287960" y="994680"/>
              <a:ext cx="6705000" cy="54057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7"/>
            <p:cNvSpPr/>
            <p:nvPr/>
          </p:nvSpPr>
          <p:spPr>
            <a:xfrm>
              <a:off x="8436240" y="163728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8"/>
            <p:cNvSpPr/>
            <p:nvPr/>
          </p:nvSpPr>
          <p:spPr>
            <a:xfrm>
              <a:off x="8677080" y="3995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Login Activity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1" name="CustomShape 9"/>
            <p:cNvSpPr/>
            <p:nvPr/>
          </p:nvSpPr>
          <p:spPr>
            <a:xfrm>
              <a:off x="8677080" y="5183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Main Activity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2" name="CustomShape 10"/>
            <p:cNvSpPr/>
            <p:nvPr/>
          </p:nvSpPr>
          <p:spPr>
            <a:xfrm>
              <a:off x="86770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Splash Screen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3" name="CustomShape 11"/>
            <p:cNvSpPr/>
            <p:nvPr/>
          </p:nvSpPr>
          <p:spPr>
            <a:xfrm>
              <a:off x="9581040" y="2292120"/>
              <a:ext cx="71640" cy="71640"/>
            </a:xfrm>
            <a:prstGeom prst="ellipse">
              <a:avLst/>
            </a:prstGeom>
            <a:solidFill>
              <a:srgbClr val="003073"/>
            </a:solidFill>
            <a:ln w="25560">
              <a:solidFill>
                <a:srgbClr val="00235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CustomShape 12"/>
            <p:cNvSpPr/>
            <p:nvPr/>
          </p:nvSpPr>
          <p:spPr>
            <a:xfrm flipH="1">
              <a:off x="9615960" y="2364120"/>
              <a:ext cx="720" cy="482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13"/>
            <p:cNvSpPr/>
            <p:nvPr/>
          </p:nvSpPr>
          <p:spPr>
            <a:xfrm>
              <a:off x="9615960" y="3600720"/>
              <a:ext cx="360" cy="394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14"/>
            <p:cNvSpPr/>
            <p:nvPr/>
          </p:nvSpPr>
          <p:spPr>
            <a:xfrm>
              <a:off x="9615960" y="4749480"/>
              <a:ext cx="360" cy="433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CustomShape 15"/>
            <p:cNvSpPr/>
            <p:nvPr/>
          </p:nvSpPr>
          <p:spPr>
            <a:xfrm>
              <a:off x="854640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Frontend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8" name="CustomShape 16"/>
            <p:cNvSpPr/>
            <p:nvPr/>
          </p:nvSpPr>
          <p:spPr>
            <a:xfrm>
              <a:off x="4522320" y="162000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17"/>
            <p:cNvSpPr/>
            <p:nvPr/>
          </p:nvSpPr>
          <p:spPr>
            <a:xfrm>
              <a:off x="4740480" y="51894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Location Receiver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0" name="CustomShape 18"/>
            <p:cNvSpPr/>
            <p:nvPr/>
          </p:nvSpPr>
          <p:spPr>
            <a:xfrm>
              <a:off x="47404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Notification Receiver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1" name="CustomShape 19"/>
            <p:cNvSpPr/>
            <p:nvPr/>
          </p:nvSpPr>
          <p:spPr>
            <a:xfrm>
              <a:off x="4740480" y="40561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Client Service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2" name="CustomShape 20"/>
            <p:cNvSpPr/>
            <p:nvPr/>
          </p:nvSpPr>
          <p:spPr>
            <a:xfrm>
              <a:off x="464148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Backend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3" name="CustomShape 21"/>
            <p:cNvSpPr/>
            <p:nvPr/>
          </p:nvSpPr>
          <p:spPr>
            <a:xfrm>
              <a:off x="976680" y="34290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Local Resource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4" name="CustomShape 22"/>
            <p:cNvSpPr/>
            <p:nvPr/>
          </p:nvSpPr>
          <p:spPr>
            <a:xfrm>
              <a:off x="976680" y="47494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DCAITI Server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5" name="CustomShape 23"/>
            <p:cNvSpPr/>
            <p:nvPr/>
          </p:nvSpPr>
          <p:spPr>
            <a:xfrm>
              <a:off x="4448520" y="1056600"/>
              <a:ext cx="17125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Android App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6" name="CustomShape 24"/>
            <p:cNvSpPr/>
            <p:nvPr/>
          </p:nvSpPr>
          <p:spPr>
            <a:xfrm flipH="1" flipV="1">
              <a:off x="6618240" y="4370760"/>
              <a:ext cx="20584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25"/>
            <p:cNvSpPr/>
            <p:nvPr/>
          </p:nvSpPr>
          <p:spPr>
            <a:xfrm>
              <a:off x="6606720" y="4638960"/>
              <a:ext cx="2070000" cy="74808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26"/>
            <p:cNvSpPr/>
            <p:nvPr/>
          </p:nvSpPr>
          <p:spPr>
            <a:xfrm flipV="1">
              <a:off x="6618240" y="5554440"/>
              <a:ext cx="2058480" cy="5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27"/>
            <p:cNvSpPr/>
            <p:nvPr/>
          </p:nvSpPr>
          <p:spPr>
            <a:xfrm flipV="1">
              <a:off x="2938306" y="4602600"/>
              <a:ext cx="1801814" cy="536867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28"/>
            <p:cNvSpPr/>
            <p:nvPr/>
          </p:nvSpPr>
          <p:spPr>
            <a:xfrm>
              <a:off x="2854440" y="3805920"/>
              <a:ext cx="1885680" cy="44892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29"/>
            <p:cNvSpPr/>
            <p:nvPr/>
          </p:nvSpPr>
          <p:spPr>
            <a:xfrm>
              <a:off x="3095280" y="33984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Lane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2" name="CustomShape 30"/>
            <p:cNvSpPr/>
            <p:nvPr/>
          </p:nvSpPr>
          <p:spPr>
            <a:xfrm>
              <a:off x="2808078" y="4749120"/>
              <a:ext cx="1183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Map Info</a:t>
              </a:r>
              <a:endParaRPr lang="en-US" sz="18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Spat Info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223" name="CustomShape 31"/>
            <p:cNvSpPr/>
            <p:nvPr/>
          </p:nvSpPr>
          <p:spPr>
            <a:xfrm>
              <a:off x="7071120" y="39780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User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4" name="CustomShape 32"/>
            <p:cNvSpPr/>
            <p:nvPr/>
          </p:nvSpPr>
          <p:spPr>
            <a:xfrm>
              <a:off x="6927120" y="4824720"/>
              <a:ext cx="146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JSON Data 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5" name="CustomShape 33"/>
            <p:cNvSpPr/>
            <p:nvPr/>
          </p:nvSpPr>
          <p:spPr>
            <a:xfrm>
              <a:off x="6869160" y="5625000"/>
              <a:ext cx="15170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Location Info 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 Main Tasks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5F49E72-F64A-498F-8BD8-269316EE1B2E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  <p:graphicFrame>
        <p:nvGraphicFramePr>
          <p:cNvPr id="14" name="Diagram1">
            <a:extLst>
              <a:ext uri="{FF2B5EF4-FFF2-40B4-BE49-F238E27FC236}">
                <a16:creationId xmlns:a16="http://schemas.microsoft.com/office/drawing/2014/main" id="{93AB5221-72ED-1242-844D-CB3E6FB72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050523"/>
              </p:ext>
            </p:extLst>
          </p:nvPr>
        </p:nvGraphicFramePr>
        <p:xfrm>
          <a:off x="685800" y="1600200"/>
          <a:ext cx="8814240" cy="3656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7.1 </a:t>
            </a:r>
            <a:r>
              <a:rPr lang="en-US" sz="2000" b="1" spc="-1" dirty="0">
                <a:solidFill>
                  <a:srgbClr val="FFFFFF"/>
                </a:solidFill>
              </a:rPr>
              <a:t>Traffic Light Monitor: Implementation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4DE8EA4-C346-4286-9273-19F661DD45BF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241" name="Group 5"/>
          <p:cNvGrpSpPr/>
          <p:nvPr/>
        </p:nvGrpSpPr>
        <p:grpSpPr>
          <a:xfrm>
            <a:off x="5083200" y="2732040"/>
            <a:ext cx="5421960" cy="1550160"/>
            <a:chOff x="5083200" y="2732040"/>
            <a:chExt cx="5421960" cy="1550160"/>
          </a:xfrm>
        </p:grpSpPr>
        <p:sp>
          <p:nvSpPr>
            <p:cNvPr id="242" name="CustomShape 6"/>
            <p:cNvSpPr/>
            <p:nvPr/>
          </p:nvSpPr>
          <p:spPr>
            <a:xfrm>
              <a:off x="5083200" y="383760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Stop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3" name="CustomShape 7"/>
            <p:cNvSpPr/>
            <p:nvPr/>
          </p:nvSpPr>
          <p:spPr>
            <a:xfrm>
              <a:off x="7862400" y="3837600"/>
              <a:ext cx="5983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Pre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4" name="CustomShape 8"/>
            <p:cNvSpPr/>
            <p:nvPr/>
          </p:nvSpPr>
          <p:spPr>
            <a:xfrm>
              <a:off x="8461080" y="383760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5" name="CustomShape 9"/>
            <p:cNvSpPr/>
            <p:nvPr/>
          </p:nvSpPr>
          <p:spPr>
            <a:xfrm>
              <a:off x="9739440" y="383760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6" name="CustomShape 10"/>
            <p:cNvSpPr/>
            <p:nvPr/>
          </p:nvSpPr>
          <p:spPr>
            <a:xfrm>
              <a:off x="6156360" y="3103200"/>
              <a:ext cx="360" cy="72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CustomShape 11"/>
            <p:cNvSpPr/>
            <p:nvPr/>
          </p:nvSpPr>
          <p:spPr>
            <a:xfrm>
              <a:off x="7862400" y="3114720"/>
              <a:ext cx="360" cy="72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12"/>
            <p:cNvSpPr/>
            <p:nvPr/>
          </p:nvSpPr>
          <p:spPr>
            <a:xfrm>
              <a:off x="5394960" y="2732040"/>
              <a:ext cx="13528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Current Time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49" name="CustomShape 13"/>
            <p:cNvSpPr/>
            <p:nvPr/>
          </p:nvSpPr>
          <p:spPr>
            <a:xfrm>
              <a:off x="7147080" y="2732040"/>
              <a:ext cx="24289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Likely Time of State Stop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50" name="CustomShape 14"/>
            <p:cNvSpPr/>
            <p:nvPr/>
          </p:nvSpPr>
          <p:spPr>
            <a:xfrm>
              <a:off x="6156360" y="3476160"/>
              <a:ext cx="17060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CustomShape 15"/>
            <p:cNvSpPr/>
            <p:nvPr/>
          </p:nvSpPr>
          <p:spPr>
            <a:xfrm>
              <a:off x="6479640" y="3103200"/>
              <a:ext cx="10191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Time Left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52" name="Group 16"/>
          <p:cNvGrpSpPr/>
          <p:nvPr/>
        </p:nvGrpSpPr>
        <p:grpSpPr>
          <a:xfrm>
            <a:off x="5083200" y="1974960"/>
            <a:ext cx="4813200" cy="444600"/>
            <a:chOff x="5083200" y="1974960"/>
            <a:chExt cx="4813200" cy="444600"/>
          </a:xfrm>
        </p:grpSpPr>
        <p:sp>
          <p:nvSpPr>
            <p:cNvPr id="253" name="CustomShape 17"/>
            <p:cNvSpPr/>
            <p:nvPr/>
          </p:nvSpPr>
          <p:spPr>
            <a:xfrm>
              <a:off x="5083200" y="197496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Dark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4" name="CustomShape 18"/>
            <p:cNvSpPr/>
            <p:nvPr/>
          </p:nvSpPr>
          <p:spPr>
            <a:xfrm>
              <a:off x="7852320" y="197496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5" name="CustomShape 19"/>
            <p:cNvSpPr/>
            <p:nvPr/>
          </p:nvSpPr>
          <p:spPr>
            <a:xfrm>
              <a:off x="9130680" y="197496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256" name="CustomShape 20"/>
          <p:cNvSpPr/>
          <p:nvPr/>
        </p:nvSpPr>
        <p:spPr>
          <a:xfrm>
            <a:off x="4789440" y="1151280"/>
            <a:ext cx="658800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Traffic light phase examples: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57" name="Group 21"/>
          <p:cNvGrpSpPr/>
          <p:nvPr/>
        </p:nvGrpSpPr>
        <p:grpSpPr>
          <a:xfrm>
            <a:off x="5083200" y="5109480"/>
            <a:ext cx="6393600" cy="955800"/>
            <a:chOff x="5083200" y="5109480"/>
            <a:chExt cx="6393600" cy="955800"/>
          </a:xfrm>
        </p:grpSpPr>
        <p:pic>
          <p:nvPicPr>
            <p:cNvPr id="258" name="Grafik 3"/>
            <p:cNvPicPr/>
            <p:nvPr/>
          </p:nvPicPr>
          <p:blipFill>
            <a:blip r:embed="rId2"/>
            <a:stretch/>
          </p:blipFill>
          <p:spPr>
            <a:xfrm>
              <a:off x="508320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9" name="Grafik 5"/>
            <p:cNvPicPr/>
            <p:nvPr/>
          </p:nvPicPr>
          <p:blipFill>
            <a:blip r:embed="rId3"/>
            <a:stretch/>
          </p:blipFill>
          <p:spPr>
            <a:xfrm>
              <a:off x="648432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0" name="Grafik 8"/>
            <p:cNvPicPr/>
            <p:nvPr/>
          </p:nvPicPr>
          <p:blipFill>
            <a:blip r:embed="rId4"/>
            <a:stretch/>
          </p:blipFill>
          <p:spPr>
            <a:xfrm>
              <a:off x="1066464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1" name="Grafik 10"/>
            <p:cNvPicPr/>
            <p:nvPr/>
          </p:nvPicPr>
          <p:blipFill>
            <a:blip r:embed="rId5"/>
            <a:stretch/>
          </p:blipFill>
          <p:spPr>
            <a:xfrm>
              <a:off x="928872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2" name="Grafik 12"/>
            <p:cNvPicPr/>
            <p:nvPr/>
          </p:nvPicPr>
          <p:blipFill>
            <a:blip r:embed="rId6"/>
            <a:stretch/>
          </p:blipFill>
          <p:spPr>
            <a:xfrm>
              <a:off x="787500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3" name="Group 22"/>
          <p:cNvGrpSpPr/>
          <p:nvPr/>
        </p:nvGrpSpPr>
        <p:grpSpPr>
          <a:xfrm>
            <a:off x="681840" y="1360800"/>
            <a:ext cx="4003200" cy="4603320"/>
            <a:chOff x="681840" y="1360800"/>
            <a:chExt cx="4003200" cy="4603320"/>
          </a:xfrm>
        </p:grpSpPr>
        <p:sp>
          <p:nvSpPr>
            <p:cNvPr id="264" name="CustomShape 23"/>
            <p:cNvSpPr/>
            <p:nvPr/>
          </p:nvSpPr>
          <p:spPr>
            <a:xfrm>
              <a:off x="681840" y="136080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Client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5" name="CustomShape 24"/>
            <p:cNvSpPr/>
            <p:nvPr/>
          </p:nvSpPr>
          <p:spPr>
            <a:xfrm>
              <a:off x="681840" y="26132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JSON Parser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6" name="CustomShape 25"/>
            <p:cNvSpPr/>
            <p:nvPr/>
          </p:nvSpPr>
          <p:spPr>
            <a:xfrm>
              <a:off x="681840" y="397908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State Calculator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7" name="CustomShape 26"/>
            <p:cNvSpPr/>
            <p:nvPr/>
          </p:nvSpPr>
          <p:spPr>
            <a:xfrm>
              <a:off x="681840" y="53726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Map View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8" name="CustomShape 27"/>
            <p:cNvSpPr/>
            <p:nvPr/>
          </p:nvSpPr>
          <p:spPr>
            <a:xfrm>
              <a:off x="1707480" y="1952640"/>
              <a:ext cx="360" cy="66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CustomShape 28"/>
            <p:cNvSpPr/>
            <p:nvPr/>
          </p:nvSpPr>
          <p:spPr>
            <a:xfrm>
              <a:off x="1707480" y="3205080"/>
              <a:ext cx="360" cy="773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CustomShape 29"/>
            <p:cNvSpPr/>
            <p:nvPr/>
          </p:nvSpPr>
          <p:spPr>
            <a:xfrm>
              <a:off x="1707480" y="4570920"/>
              <a:ext cx="360" cy="801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CustomShape 30"/>
            <p:cNvSpPr/>
            <p:nvPr/>
          </p:nvSpPr>
          <p:spPr>
            <a:xfrm>
              <a:off x="1813680" y="2098440"/>
              <a:ext cx="13388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JSON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2" name="CustomShape 31"/>
            <p:cNvSpPr/>
            <p:nvPr/>
          </p:nvSpPr>
          <p:spPr>
            <a:xfrm>
              <a:off x="1786320" y="3363120"/>
              <a:ext cx="227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Traffic Light Objects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3" name="CustomShape 32"/>
            <p:cNvSpPr/>
            <p:nvPr/>
          </p:nvSpPr>
          <p:spPr>
            <a:xfrm>
              <a:off x="1707480" y="4788000"/>
              <a:ext cx="2977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Current State &amp; Time Left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7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.1 </a:t>
            </a:r>
            <a:r>
              <a:rPr lang="en-US" sz="2000" b="1" spc="-1" dirty="0">
                <a:solidFill>
                  <a:srgbClr val="FFFFFF"/>
                </a:solidFill>
              </a:rPr>
              <a:t>Traffic Light Monitor: Simulation &amp; Test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DF0F7F7-FA81-48EB-8692-09A8641604F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318960" y="970560"/>
            <a:ext cx="7619040" cy="2905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Traffic lights contain 11 signal groups in intersection 14052</a:t>
            </a:r>
            <a:endParaRPr lang="en-US" sz="1800" b="0" strike="noStrike" spc="-1">
              <a:latin typeface="Arial"/>
            </a:endParaRPr>
          </a:p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 lane has one visual traffic light with the corresponding label about information of lane id and signal group id. Position Info from MapInfo JSON</a:t>
            </a:r>
            <a:endParaRPr lang="en-US" sz="1800" b="0" strike="noStrike" spc="-1">
              <a:latin typeface="Arial"/>
            </a:endParaRPr>
          </a:p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Test, validation with the live view of dcaiti website, almost synchronous but our traffic lights delay a little bit (less than one second)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562320" y="6232320"/>
            <a:ext cx="379440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https://werkzeug.dcaiti.tu-berlin.de/0432l770/trafficlights/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315" name="Grafik 8"/>
          <p:cNvPicPr/>
          <p:nvPr/>
        </p:nvPicPr>
        <p:blipFill>
          <a:blip r:embed="rId2"/>
          <a:stretch/>
        </p:blipFill>
        <p:spPr>
          <a:xfrm>
            <a:off x="648000" y="3876120"/>
            <a:ext cx="7290000" cy="2299680"/>
          </a:xfrm>
          <a:prstGeom prst="rect">
            <a:avLst/>
          </a:prstGeom>
          <a:ln>
            <a:noFill/>
          </a:ln>
        </p:spPr>
      </p:pic>
      <p:pic>
        <p:nvPicPr>
          <p:cNvPr id="316" name="Grafik 315"/>
          <p:cNvPicPr/>
          <p:nvPr/>
        </p:nvPicPr>
        <p:blipFill>
          <a:blip r:embed="rId3"/>
          <a:stretch/>
        </p:blipFill>
        <p:spPr>
          <a:xfrm>
            <a:off x="8697600" y="861840"/>
            <a:ext cx="3006720" cy="534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7.2 </a:t>
            </a:r>
            <a:r>
              <a:rPr lang="en-US" sz="2000" b="1" spc="-1" dirty="0">
                <a:solidFill>
                  <a:srgbClr val="FFFFFF"/>
                </a:solidFill>
              </a:rPr>
              <a:t>Determination: Implementation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987FD3-3F6E-433D-ABE0-9AC26C199199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424080" y="1129320"/>
            <a:ext cx="5671440" cy="33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1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Linear Regression -&gt; Not suitable for real lane, which often in curve not straight line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2 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Min. Distance to Lane Reference Points -&gt; GPS not accurate at lane level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3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Drving mode &amp; Min. Distance to Reference Points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79" name="CustomShape 6"/>
          <p:cNvSpPr/>
          <p:nvPr/>
        </p:nvSpPr>
        <p:spPr>
          <a:xfrm>
            <a:off x="1853640" y="118116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7"/>
          <p:cNvSpPr/>
          <p:nvPr/>
        </p:nvSpPr>
        <p:spPr>
          <a:xfrm>
            <a:off x="1823040" y="227520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8"/>
          <p:cNvSpPr/>
          <p:nvPr/>
        </p:nvSpPr>
        <p:spPr>
          <a:xfrm>
            <a:off x="1883880" y="3369240"/>
            <a:ext cx="247680" cy="265320"/>
          </a:xfrm>
          <a:prstGeom prst="smileyFace">
            <a:avLst>
              <a:gd name="adj" fmla="val 4653"/>
            </a:avLst>
          </a:prstGeom>
          <a:solidFill>
            <a:srgbClr val="7ABA1E"/>
          </a:solidFill>
          <a:ln w="25560">
            <a:solidFill>
              <a:srgbClr val="5A891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2" name="Grafik 12"/>
          <p:cNvPicPr/>
          <p:nvPr/>
        </p:nvPicPr>
        <p:blipFill>
          <a:blip r:embed="rId2"/>
          <a:stretch/>
        </p:blipFill>
        <p:spPr>
          <a:xfrm>
            <a:off x="6066000" y="1181160"/>
            <a:ext cx="5506920" cy="3671280"/>
          </a:xfrm>
          <a:prstGeom prst="rect">
            <a:avLst/>
          </a:prstGeom>
          <a:ln>
            <a:noFill/>
          </a:ln>
        </p:spPr>
      </p:pic>
      <p:sp>
        <p:nvSpPr>
          <p:cNvPr id="283" name="CustomShape 9"/>
          <p:cNvSpPr/>
          <p:nvPr/>
        </p:nvSpPr>
        <p:spPr>
          <a:xfrm>
            <a:off x="8747640" y="241524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10"/>
          <p:cNvSpPr/>
          <p:nvPr/>
        </p:nvSpPr>
        <p:spPr>
          <a:xfrm>
            <a:off x="8022960" y="2955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11"/>
          <p:cNvSpPr/>
          <p:nvPr/>
        </p:nvSpPr>
        <p:spPr>
          <a:xfrm>
            <a:off x="9443880" y="3099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12"/>
          <p:cNvSpPr/>
          <p:nvPr/>
        </p:nvSpPr>
        <p:spPr>
          <a:xfrm>
            <a:off x="8690760" y="372132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CustomShape 13"/>
          <p:cNvSpPr/>
          <p:nvPr/>
        </p:nvSpPr>
        <p:spPr>
          <a:xfrm>
            <a:off x="7302960" y="23292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8" name="CustomShape 14"/>
          <p:cNvSpPr/>
          <p:nvPr/>
        </p:nvSpPr>
        <p:spPr>
          <a:xfrm>
            <a:off x="9006120" y="209052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9" name="CustomShape 15"/>
          <p:cNvSpPr/>
          <p:nvPr/>
        </p:nvSpPr>
        <p:spPr>
          <a:xfrm>
            <a:off x="9340200" y="373716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CustomShape 16"/>
          <p:cNvSpPr/>
          <p:nvPr/>
        </p:nvSpPr>
        <p:spPr>
          <a:xfrm>
            <a:off x="7899840" y="38466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4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6526CB3-DE2B-7848-80E3-A08EB0B18084}"/>
              </a:ext>
            </a:extLst>
          </p:cNvPr>
          <p:cNvGrpSpPr/>
          <p:nvPr/>
        </p:nvGrpSpPr>
        <p:grpSpPr>
          <a:xfrm>
            <a:off x="459000" y="4852800"/>
            <a:ext cx="7310160" cy="1487160"/>
            <a:chOff x="459000" y="4852800"/>
            <a:chExt cx="7310160" cy="1487160"/>
          </a:xfrm>
        </p:grpSpPr>
        <p:sp>
          <p:nvSpPr>
            <p:cNvPr id="292" name="CustomShape 18"/>
            <p:cNvSpPr/>
            <p:nvPr/>
          </p:nvSpPr>
          <p:spPr>
            <a:xfrm>
              <a:off x="459000" y="48528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Min. Distance to Reference Points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3" name="CustomShape 19"/>
            <p:cNvSpPr/>
            <p:nvPr/>
          </p:nvSpPr>
          <p:spPr>
            <a:xfrm>
              <a:off x="459000" y="58140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Drving mode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4" name="CustomShape 20"/>
            <p:cNvSpPr/>
            <p:nvPr/>
          </p:nvSpPr>
          <p:spPr>
            <a:xfrm>
              <a:off x="3430800" y="485280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Which arm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5" name="CustomShape 21"/>
            <p:cNvSpPr/>
            <p:nvPr/>
          </p:nvSpPr>
          <p:spPr>
            <a:xfrm>
              <a:off x="3430800" y="581076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Which lane at this arm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6" name="CustomShape 22"/>
            <p:cNvSpPr/>
            <p:nvPr/>
          </p:nvSpPr>
          <p:spPr>
            <a:xfrm>
              <a:off x="5529960" y="5399280"/>
              <a:ext cx="223920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Determination Result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7" name="CustomShape 23"/>
            <p:cNvSpPr/>
            <p:nvPr/>
          </p:nvSpPr>
          <p:spPr>
            <a:xfrm>
              <a:off x="3032280" y="5115960"/>
              <a:ext cx="3981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24"/>
            <p:cNvSpPr/>
            <p:nvPr/>
          </p:nvSpPr>
          <p:spPr>
            <a:xfrm flipV="1">
              <a:off x="3032280" y="6071040"/>
              <a:ext cx="398160" cy="2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25"/>
            <p:cNvSpPr/>
            <p:nvPr/>
          </p:nvSpPr>
          <p:spPr>
            <a:xfrm>
              <a:off x="4154760" y="5379120"/>
              <a:ext cx="360" cy="431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26"/>
            <p:cNvSpPr/>
            <p:nvPr/>
          </p:nvSpPr>
          <p:spPr>
            <a:xfrm>
              <a:off x="4878720" y="5115960"/>
              <a:ext cx="650880" cy="546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27"/>
            <p:cNvSpPr/>
            <p:nvPr/>
          </p:nvSpPr>
          <p:spPr>
            <a:xfrm flipV="1">
              <a:off x="4878360" y="5662080"/>
              <a:ext cx="649800" cy="460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</a:rPr>
              <a:t>7.2 Determination: Simulation 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&amp; Test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611574D-454F-4686-AE9B-63A7A527B95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21" name="Grafik 2"/>
          <p:cNvPicPr/>
          <p:nvPr/>
        </p:nvPicPr>
        <p:blipFill>
          <a:blip r:embed="rId2"/>
          <a:stretch/>
        </p:blipFill>
        <p:spPr>
          <a:xfrm>
            <a:off x="729720" y="2428920"/>
            <a:ext cx="4703760" cy="3527640"/>
          </a:xfrm>
          <a:prstGeom prst="rect">
            <a:avLst/>
          </a:prstGeom>
          <a:ln>
            <a:noFill/>
          </a:ln>
        </p:spPr>
      </p:pic>
      <p:grpSp>
        <p:nvGrpSpPr>
          <p:cNvPr id="322" name="Group 5"/>
          <p:cNvGrpSpPr/>
          <p:nvPr/>
        </p:nvGrpSpPr>
        <p:grpSpPr>
          <a:xfrm>
            <a:off x="6997680" y="2261160"/>
            <a:ext cx="4469040" cy="4122000"/>
            <a:chOff x="6997680" y="2261160"/>
            <a:chExt cx="4469040" cy="4122000"/>
          </a:xfrm>
        </p:grpSpPr>
        <p:pic>
          <p:nvPicPr>
            <p:cNvPr id="323" name="Grafik 11"/>
            <p:cNvPicPr/>
            <p:nvPr/>
          </p:nvPicPr>
          <p:blipFill>
            <a:blip r:embed="rId3"/>
            <a:stretch/>
          </p:blipFill>
          <p:spPr>
            <a:xfrm>
              <a:off x="6997680" y="2261160"/>
              <a:ext cx="4469040" cy="412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4" name="CustomShape 6"/>
            <p:cNvSpPr/>
            <p:nvPr/>
          </p:nvSpPr>
          <p:spPr>
            <a:xfrm flipV="1">
              <a:off x="9063360" y="4045680"/>
              <a:ext cx="248400" cy="431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7"/>
            <p:cNvSpPr/>
            <p:nvPr/>
          </p:nvSpPr>
          <p:spPr>
            <a:xfrm flipH="1" flipV="1">
              <a:off x="9553680" y="4192920"/>
              <a:ext cx="292320" cy="290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8"/>
            <p:cNvSpPr/>
            <p:nvPr/>
          </p:nvSpPr>
          <p:spPr>
            <a:xfrm flipH="1">
              <a:off x="9306360" y="3409920"/>
              <a:ext cx="151560" cy="455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9"/>
            <p:cNvSpPr/>
            <p:nvPr/>
          </p:nvSpPr>
          <p:spPr>
            <a:xfrm>
              <a:off x="8368560" y="3872880"/>
              <a:ext cx="592200" cy="319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28" name="CustomShape 10"/>
          <p:cNvSpPr/>
          <p:nvPr/>
        </p:nvSpPr>
        <p:spPr>
          <a:xfrm>
            <a:off x="318960" y="970560"/>
            <a:ext cx="11147760" cy="159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Testcases with handy at intersection 14052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Simulation of the bicycle users with the corresponding four driving directions in right picture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determination results of lanes with id 100, 102, 104 and 106 are expected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9" name="CustomShape 11"/>
          <p:cNvSpPr/>
          <p:nvPr/>
        </p:nvSpPr>
        <p:spPr>
          <a:xfrm>
            <a:off x="674280" y="6137280"/>
            <a:ext cx="55515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 : Photo of the arm 1 of intersection 14052 taken by Yiyang and contains bicycle lane 100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</a:rPr>
              <a:t>7.2 Determination: Simulation &amp; Test</a:t>
            </a:r>
            <a:endParaRPr lang="en-US" sz="2000" spc="-1" dirty="0"/>
          </a:p>
        </p:txBody>
      </p:sp>
      <p:sp>
        <p:nvSpPr>
          <p:cNvPr id="331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5DD62696-EEEF-412C-907C-66AAFD678B2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34" name="Grafik 4"/>
          <p:cNvPicPr/>
          <p:nvPr/>
        </p:nvPicPr>
        <p:blipFill>
          <a:blip r:embed="rId2"/>
          <a:stretch/>
        </p:blipFill>
        <p:spPr>
          <a:xfrm>
            <a:off x="972720" y="2411640"/>
            <a:ext cx="2071440" cy="414324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5" name="Grafik 8"/>
          <p:cNvPicPr/>
          <p:nvPr/>
        </p:nvPicPr>
        <p:blipFill>
          <a:blip r:embed="rId3"/>
          <a:stretch/>
        </p:blipFill>
        <p:spPr>
          <a:xfrm>
            <a:off x="872748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6" name="Grafik 9"/>
          <p:cNvPicPr/>
          <p:nvPr/>
        </p:nvPicPr>
        <p:blipFill>
          <a:blip r:embed="rId4"/>
          <a:stretch/>
        </p:blipFill>
        <p:spPr>
          <a:xfrm>
            <a:off x="602640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7" name="CustomShape 5"/>
          <p:cNvSpPr/>
          <p:nvPr/>
        </p:nvSpPr>
        <p:spPr>
          <a:xfrm>
            <a:off x="318960" y="970560"/>
            <a:ext cx="11147760" cy="1176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Test results with handy at intersection 14052</a:t>
            </a:r>
            <a:endParaRPr lang="en-US" sz="1800" b="0" strike="noStrike" spc="-1" dirty="0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lanes with id 100, 102, 104 and 106 are determined successfully.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38" name="Grafik 11"/>
          <p:cNvPicPr/>
          <p:nvPr/>
        </p:nvPicPr>
        <p:blipFill>
          <a:blip r:embed="rId5"/>
          <a:stretch/>
        </p:blipFill>
        <p:spPr>
          <a:xfrm>
            <a:off x="347436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9" name="CustomShape 6"/>
          <p:cNvSpPr/>
          <p:nvPr/>
        </p:nvSpPr>
        <p:spPr>
          <a:xfrm>
            <a:off x="163080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7"/>
          <p:cNvSpPr/>
          <p:nvPr/>
        </p:nvSpPr>
        <p:spPr>
          <a:xfrm>
            <a:off x="41173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8"/>
          <p:cNvSpPr/>
          <p:nvPr/>
        </p:nvSpPr>
        <p:spPr>
          <a:xfrm>
            <a:off x="667656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CustomShape 9"/>
          <p:cNvSpPr/>
          <p:nvPr/>
        </p:nvSpPr>
        <p:spPr>
          <a:xfrm>
            <a:off x="93877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2AF28619-6E30-4A74-B736-50DA87C34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30" y="1003262"/>
            <a:ext cx="8425235" cy="5418666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Implementation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492CE6-8E1D-4107-9245-F45C760190AD}"/>
              </a:ext>
            </a:extLst>
          </p:cNvPr>
          <p:cNvSpPr txBox="1"/>
          <p:nvPr/>
        </p:nvSpPr>
        <p:spPr>
          <a:xfrm>
            <a:off x="201434" y="3436609"/>
            <a:ext cx="26904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Vcurrent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current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Vmax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maximum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Vmin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minimum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Vc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calculated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 to reach the intersection in the remaining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5B1110D-8A51-486E-B4B5-1AC60050921F}"/>
              </a:ext>
            </a:extLst>
          </p:cNvPr>
          <p:cNvSpPr txBox="1"/>
          <p:nvPr/>
        </p:nvSpPr>
        <p:spPr>
          <a:xfrm>
            <a:off x="3986762" y="4135249"/>
            <a:ext cx="405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[1]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30C6B4-BE67-4048-932C-CEAC209249B9}"/>
              </a:ext>
            </a:extLst>
          </p:cNvPr>
          <p:cNvSpPr txBox="1"/>
          <p:nvPr/>
        </p:nvSpPr>
        <p:spPr>
          <a:xfrm>
            <a:off x="4018356" y="5178251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[2]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F61CEFE-E3C8-48B4-9A08-AE239B38AB56}"/>
              </a:ext>
            </a:extLst>
          </p:cNvPr>
          <p:cNvSpPr txBox="1"/>
          <p:nvPr/>
        </p:nvSpPr>
        <p:spPr>
          <a:xfrm>
            <a:off x="6300716" y="6047525"/>
            <a:ext cx="4440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[3]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A410682-B440-4363-AF37-130B78A5397C}"/>
              </a:ext>
            </a:extLst>
          </p:cNvPr>
          <p:cNvSpPr txBox="1"/>
          <p:nvPr/>
        </p:nvSpPr>
        <p:spPr>
          <a:xfrm>
            <a:off x="11347597" y="4083061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[6]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90B6875-A440-4683-8285-B12B1F35BA9A}"/>
              </a:ext>
            </a:extLst>
          </p:cNvPr>
          <p:cNvSpPr txBox="1"/>
          <p:nvPr/>
        </p:nvSpPr>
        <p:spPr>
          <a:xfrm>
            <a:off x="11347596" y="5150810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[5]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E89B0BF-5D02-4CB4-9C8D-F795D5B5C1B9}"/>
              </a:ext>
            </a:extLst>
          </p:cNvPr>
          <p:cNvSpPr txBox="1"/>
          <p:nvPr/>
        </p:nvSpPr>
        <p:spPr>
          <a:xfrm>
            <a:off x="9074877" y="6047525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[4]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293A260-864A-4764-8C0E-8840C43F0EED}"/>
              </a:ext>
            </a:extLst>
          </p:cNvPr>
          <p:cNvGrpSpPr/>
          <p:nvPr/>
        </p:nvGrpSpPr>
        <p:grpSpPr>
          <a:xfrm>
            <a:off x="201434" y="1548944"/>
            <a:ext cx="4740315" cy="912198"/>
            <a:chOff x="164890" y="1548944"/>
            <a:chExt cx="4740315" cy="912198"/>
          </a:xfrm>
        </p:grpSpPr>
        <p:grpSp>
          <p:nvGrpSpPr>
            <p:cNvPr id="13" name="Gruppieren 20">
              <a:extLst>
                <a:ext uri="{FF2B5EF4-FFF2-40B4-BE49-F238E27FC236}">
                  <a16:creationId xmlns:a16="http://schemas.microsoft.com/office/drawing/2014/main" id="{F6CEAA7E-7C77-4EC2-9FB8-1551AF3DF7E7}"/>
                </a:ext>
              </a:extLst>
            </p:cNvPr>
            <p:cNvGrpSpPr/>
            <p:nvPr/>
          </p:nvGrpSpPr>
          <p:grpSpPr>
            <a:xfrm>
              <a:off x="164890" y="1548944"/>
              <a:ext cx="4548359" cy="391367"/>
              <a:chOff x="1002902" y="2984156"/>
              <a:chExt cx="5422198" cy="444844"/>
            </a:xfrm>
          </p:grpSpPr>
          <p:sp>
            <p:nvSpPr>
              <p:cNvPr id="14" name="Rechteck 3">
                <a:extLst>
                  <a:ext uri="{FF2B5EF4-FFF2-40B4-BE49-F238E27FC236}">
                    <a16:creationId xmlns:a16="http://schemas.microsoft.com/office/drawing/2014/main" id="{CDA1A1BE-F3DC-4D05-AFE5-3ADCF5729EB2}"/>
                  </a:ext>
                </a:extLst>
              </p:cNvPr>
              <p:cNvSpPr/>
              <p:nvPr/>
            </p:nvSpPr>
            <p:spPr>
              <a:xfrm>
                <a:off x="1002902" y="2984156"/>
                <a:ext cx="2779310" cy="4448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Stop</a:t>
                </a:r>
              </a:p>
            </p:txBody>
          </p:sp>
          <p:sp>
            <p:nvSpPr>
              <p:cNvPr id="15" name="Rechteck 9">
                <a:extLst>
                  <a:ext uri="{FF2B5EF4-FFF2-40B4-BE49-F238E27FC236}">
                    <a16:creationId xmlns:a16="http://schemas.microsoft.com/office/drawing/2014/main" id="{9F175113-AC4E-4429-952C-91CD7BD34EA9}"/>
                  </a:ext>
                </a:extLst>
              </p:cNvPr>
              <p:cNvSpPr/>
              <p:nvPr/>
            </p:nvSpPr>
            <p:spPr>
              <a:xfrm>
                <a:off x="3782213" y="2984156"/>
                <a:ext cx="598573" cy="4448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Pre</a:t>
                </a:r>
              </a:p>
            </p:txBody>
          </p:sp>
          <p:sp>
            <p:nvSpPr>
              <p:cNvPr id="16" name="Rechteck 10">
                <a:extLst>
                  <a:ext uri="{FF2B5EF4-FFF2-40B4-BE49-F238E27FC236}">
                    <a16:creationId xmlns:a16="http://schemas.microsoft.com/office/drawing/2014/main" id="{10E5FEA1-03E0-49D0-B2CA-D857FE9D22EE}"/>
                  </a:ext>
                </a:extLst>
              </p:cNvPr>
              <p:cNvSpPr/>
              <p:nvPr/>
            </p:nvSpPr>
            <p:spPr>
              <a:xfrm>
                <a:off x="4380786" y="2984156"/>
                <a:ext cx="1278196" cy="4448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Move</a:t>
                </a:r>
              </a:p>
            </p:txBody>
          </p:sp>
          <p:sp>
            <p:nvSpPr>
              <p:cNvPr id="17" name="Rechteck 11">
                <a:extLst>
                  <a:ext uri="{FF2B5EF4-FFF2-40B4-BE49-F238E27FC236}">
                    <a16:creationId xmlns:a16="http://schemas.microsoft.com/office/drawing/2014/main" id="{51F1EE5F-C7A3-45AE-A0BE-955C3FE3CA33}"/>
                  </a:ext>
                </a:extLst>
              </p:cNvPr>
              <p:cNvSpPr/>
              <p:nvPr/>
            </p:nvSpPr>
            <p:spPr>
              <a:xfrm>
                <a:off x="5658981" y="2984156"/>
                <a:ext cx="766119" cy="4448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Clear</a:t>
                </a: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47585D8-CA9F-4103-8A9D-82581D20B2F8}"/>
                </a:ext>
              </a:extLst>
            </p:cNvPr>
            <p:cNvSpPr txBox="1"/>
            <p:nvPr/>
          </p:nvSpPr>
          <p:spPr>
            <a:xfrm>
              <a:off x="4500044" y="2199532"/>
              <a:ext cx="40516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[1]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0B4BC3D-961E-4B8C-A354-AE5BAC39DEF3}"/>
                </a:ext>
              </a:extLst>
            </p:cNvPr>
            <p:cNvSpPr txBox="1"/>
            <p:nvPr/>
          </p:nvSpPr>
          <p:spPr>
            <a:xfrm>
              <a:off x="4087122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[2]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C6B0E61-E3C4-4538-8531-6B0F8AC85C0B}"/>
                </a:ext>
              </a:extLst>
            </p:cNvPr>
            <p:cNvSpPr txBox="1"/>
            <p:nvPr/>
          </p:nvSpPr>
          <p:spPr>
            <a:xfrm>
              <a:off x="3067177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[3]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F543EFB-9855-408F-9EAF-448923C9D366}"/>
                </a:ext>
              </a:extLst>
            </p:cNvPr>
            <p:cNvSpPr txBox="1"/>
            <p:nvPr/>
          </p:nvSpPr>
          <p:spPr>
            <a:xfrm>
              <a:off x="201434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[6]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BCF6B97-AA1A-4B90-ACCB-473CC2ED1E81}"/>
                </a:ext>
              </a:extLst>
            </p:cNvPr>
            <p:cNvSpPr txBox="1"/>
            <p:nvPr/>
          </p:nvSpPr>
          <p:spPr>
            <a:xfrm>
              <a:off x="1459814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[5]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E034F47-5D60-4730-94AA-A76AF5230122}"/>
                </a:ext>
              </a:extLst>
            </p:cNvPr>
            <p:cNvSpPr txBox="1"/>
            <p:nvPr/>
          </p:nvSpPr>
          <p:spPr>
            <a:xfrm>
              <a:off x="2618408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[4]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42F5474A-8B70-47D7-9E32-890CC8F4F25E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372420" y="1940312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C8A23C00-380A-434A-AB76-2650AF13E6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0088" y="1940311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316088C1-EC5A-4175-BC9F-B7A9A2D5C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3602" y="1939336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8D0B3E6B-2385-4CB5-8AA6-BB146987D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7451" y="1945795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7F3E9CBE-F685-4627-B54D-B58BCA79F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9607" y="1944787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F05C7AE7-CC26-4B19-AFB2-C14009656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1152" y="1945795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59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7720" cy="5240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Secure Android Application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Layout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Class Diagram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System Architecture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Main Tasks (Implementation, Simulation and Test)</a:t>
            </a: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Milestones</a:t>
            </a:r>
            <a:endParaRPr lang="en-US" sz="1800" b="0" strike="noStrike" spc="-1" dirty="0">
              <a:latin typeface="Arial"/>
            </a:endParaRPr>
          </a:p>
          <a:p>
            <a:pPr marL="669960" lvl="1" indent="-39816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Licenses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39" name="Grafik 138"/>
          <p:cNvPicPr/>
          <p:nvPr/>
        </p:nvPicPr>
        <p:blipFill>
          <a:blip r:embed="rId2"/>
          <a:stretch/>
        </p:blipFill>
        <p:spPr>
          <a:xfrm>
            <a:off x="8961120" y="822960"/>
            <a:ext cx="2685600" cy="560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lang="en-GB" sz="2000" b="1" spc="-1" dirty="0">
                <a:solidFill>
                  <a:srgbClr val="FFFFFF"/>
                </a:solidFill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6096000"/>
            <a:ext cx="7638791" cy="438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For example: the route of car with Speed 3X: around 45 km/h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3705" y="1563093"/>
            <a:ext cx="5564590" cy="4349880"/>
          </a:xfrm>
          <a:prstGeom prst="rect">
            <a:avLst/>
          </a:prstGeom>
        </p:spPr>
      </p:pic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318960" y="970560"/>
            <a:ext cx="6428974" cy="40950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Route Simulation with Emulator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480922A6-A047-CD42-A0D5-891AFCD258E1}"/>
              </a:ext>
            </a:extLst>
          </p:cNvPr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44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r1">
            <a:hlinkClick r:id="" action="ppaction://media"/>
            <a:extLst>
              <a:ext uri="{FF2B5EF4-FFF2-40B4-BE49-F238E27FC236}">
                <a16:creationId xmlns:a16="http://schemas.microsoft.com/office/drawing/2014/main" id="{EE0B2EB0-608C-48E0-855B-A6982666D9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5709" y="1789079"/>
            <a:ext cx="2385660" cy="4902974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576347" y="80892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No.1: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Enough time to pass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54EDE653-D325-4274-BD83-B4CB5B0E7AD0}"/>
              </a:ext>
            </a:extLst>
          </p:cNvPr>
          <p:cNvSpPr/>
          <p:nvPr/>
        </p:nvSpPr>
        <p:spPr>
          <a:xfrm>
            <a:off x="3123120" y="80892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No.2: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 enough time to pass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639C5A64-EDA3-4C63-8CA8-F5B1927F2424}"/>
              </a:ext>
            </a:extLst>
          </p:cNvPr>
          <p:cNvSpPr/>
          <p:nvPr/>
        </p:nvSpPr>
        <p:spPr>
          <a:xfrm>
            <a:off x="6047207" y="808920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No.3: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Long time to wait for green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006B661A-EEAC-47BB-847D-EB634650DF11}"/>
              </a:ext>
            </a:extLst>
          </p:cNvPr>
          <p:cNvSpPr/>
          <p:nvPr/>
        </p:nvSpPr>
        <p:spPr>
          <a:xfrm>
            <a:off x="8798560" y="817667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No.4: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Green light is about to come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car 2">
            <a:hlinkClick r:id="" action="ppaction://media"/>
            <a:extLst>
              <a:ext uri="{FF2B5EF4-FFF2-40B4-BE49-F238E27FC236}">
                <a16:creationId xmlns:a16="http://schemas.microsoft.com/office/drawing/2014/main" id="{6C67D5B6-F73A-462F-AF44-5E43DC7D862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25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91431" y="1789079"/>
            <a:ext cx="2420712" cy="4975012"/>
          </a:xfrm>
          <a:prstGeom prst="rect">
            <a:avLst/>
          </a:prstGeom>
        </p:spPr>
      </p:pic>
      <p:pic>
        <p:nvPicPr>
          <p:cNvPr id="4" name="car 3">
            <a:hlinkClick r:id="" action="ppaction://media"/>
            <a:extLst>
              <a:ext uri="{FF2B5EF4-FFF2-40B4-BE49-F238E27FC236}">
                <a16:creationId xmlns:a16="http://schemas.microsoft.com/office/drawing/2014/main" id="{E7F8F2E7-2502-4F72-B2A7-4BD47CDB89D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196426" y="1797826"/>
            <a:ext cx="2420712" cy="4975012"/>
          </a:xfrm>
          <a:prstGeom prst="rect">
            <a:avLst/>
          </a:prstGeom>
        </p:spPr>
      </p:pic>
      <p:pic>
        <p:nvPicPr>
          <p:cNvPr id="8" name="car-4">
            <a:hlinkClick r:id="" action="ppaction://media"/>
            <a:extLst>
              <a:ext uri="{FF2B5EF4-FFF2-40B4-BE49-F238E27FC236}">
                <a16:creationId xmlns:a16="http://schemas.microsoft.com/office/drawing/2014/main" id="{39745789-A366-4A11-A563-ABDE6BB3C1E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7">
                  <p14:trim end="167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101421" y="1789079"/>
            <a:ext cx="2420712" cy="497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3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lang="en-GB" sz="2000" b="1" spc="-1" dirty="0">
                <a:solidFill>
                  <a:srgbClr val="FFFFFF"/>
                </a:solidFill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486054" y="80800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No.5: Bicycle;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Enough time to pass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54EDE653-D325-4274-BD83-B4CB5B0E7AD0}"/>
              </a:ext>
            </a:extLst>
          </p:cNvPr>
          <p:cNvSpPr/>
          <p:nvPr/>
        </p:nvSpPr>
        <p:spPr>
          <a:xfrm>
            <a:off x="3032827" y="808001"/>
            <a:ext cx="2924087" cy="1041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No.6: Bicycle;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 enough time to pass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639C5A64-EDA3-4C63-8CA8-F5B1927F2424}"/>
              </a:ext>
            </a:extLst>
          </p:cNvPr>
          <p:cNvSpPr/>
          <p:nvPr/>
        </p:nvSpPr>
        <p:spPr>
          <a:xfrm>
            <a:off x="5956914" y="808000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No.7: Bicycle;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Long time to wait for green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006B661A-EEAC-47BB-847D-EB634650DF11}"/>
              </a:ext>
            </a:extLst>
          </p:cNvPr>
          <p:cNvSpPr/>
          <p:nvPr/>
        </p:nvSpPr>
        <p:spPr>
          <a:xfrm>
            <a:off x="8881001" y="816747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No.8: Bicycle;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Green light is about to come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" name="bike 5">
            <a:hlinkClick r:id="" action="ppaction://media"/>
            <a:extLst>
              <a:ext uri="{FF2B5EF4-FFF2-40B4-BE49-F238E27FC236}">
                <a16:creationId xmlns:a16="http://schemas.microsoft.com/office/drawing/2014/main" id="{91572D37-2B51-4996-9CCD-32FBD9ADF98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372" end="175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7253" y="1788159"/>
            <a:ext cx="2435779" cy="5005980"/>
          </a:xfrm>
          <a:prstGeom prst="rect">
            <a:avLst/>
          </a:prstGeom>
        </p:spPr>
      </p:pic>
      <p:pic>
        <p:nvPicPr>
          <p:cNvPr id="3" name="bike 6">
            <a:hlinkClick r:id="" action="ppaction://media"/>
            <a:extLst>
              <a:ext uri="{FF2B5EF4-FFF2-40B4-BE49-F238E27FC236}">
                <a16:creationId xmlns:a16="http://schemas.microsoft.com/office/drawing/2014/main" id="{C0F23604-E1C0-4A20-9254-778BB9CA075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806" end="118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62619" y="1788160"/>
            <a:ext cx="2435780" cy="5005980"/>
          </a:xfrm>
          <a:prstGeom prst="rect">
            <a:avLst/>
          </a:prstGeom>
        </p:spPr>
      </p:pic>
      <p:pic>
        <p:nvPicPr>
          <p:cNvPr id="4" name="bike 7">
            <a:hlinkClick r:id="" action="ppaction://media"/>
            <a:extLst>
              <a:ext uri="{FF2B5EF4-FFF2-40B4-BE49-F238E27FC236}">
                <a16:creationId xmlns:a16="http://schemas.microsoft.com/office/drawing/2014/main" id="{ED0A6488-B2E0-4215-B2C5-3AF254BB418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6747" end="139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47672" y="1788160"/>
            <a:ext cx="2435780" cy="5005980"/>
          </a:xfrm>
          <a:prstGeom prst="rect">
            <a:avLst/>
          </a:prstGeom>
        </p:spPr>
      </p:pic>
      <p:pic>
        <p:nvPicPr>
          <p:cNvPr id="5" name="bike 8">
            <a:hlinkClick r:id="" action="ppaction://media"/>
            <a:extLst>
              <a:ext uri="{FF2B5EF4-FFF2-40B4-BE49-F238E27FC236}">
                <a16:creationId xmlns:a16="http://schemas.microsoft.com/office/drawing/2014/main" id="{9E008A60-E16F-43F6-A0AC-14D218C67E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4266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058256" y="1782093"/>
            <a:ext cx="2435780" cy="500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0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8. Milestones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4981AA7-F707-485E-A994-52C8C6A20D8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70" name="Grafik 1"/>
          <p:cNvPicPr/>
          <p:nvPr/>
        </p:nvPicPr>
        <p:blipFill>
          <a:blip r:embed="rId2"/>
          <a:stretch/>
        </p:blipFill>
        <p:spPr>
          <a:xfrm>
            <a:off x="0" y="1936080"/>
            <a:ext cx="12191760" cy="298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9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 Licenses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1A8470A5-3C81-438B-8EB2-F3B700DC74E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318960" y="970560"/>
            <a:ext cx="11147760" cy="159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16000" indent="-21600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 of the traffic light image:</a:t>
            </a:r>
            <a:br/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http://silentsai.blogspot.com/</a:t>
            </a:r>
            <a:br/>
            <a:br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2895480" y="4114800"/>
            <a:ext cx="632304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1143000" y="5410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u="sng" spc="-1" dirty="0">
                <a:solidFill>
                  <a:srgbClr val="000000"/>
                </a:solidFill>
                <a:latin typeface="Arial"/>
              </a:rPr>
              <a:t>johanmu1994</a:t>
            </a:r>
            <a:r>
              <a:rPr lang="en-US" sz="1200" u="sng" spc="-1" dirty="0">
                <a:solidFill>
                  <a:srgbClr val="000000"/>
                </a:solidFill>
                <a:latin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5800" y="1379520"/>
            <a:ext cx="6041880" cy="4639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GLOSA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Green Light Optimized Speed Advisory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suggests speeds to vehicles to pass through an intersection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RSU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Roadside unit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SPaT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Signal Phase and Time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FOKUS Traffic Light Service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MAP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Map data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Topology of the intersection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Road Users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car/ bicycle/ pedestrian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receive recommendation for action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1. Background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A7D7EDC-0129-4FA3-924B-B1BEEC1BBAF0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145" name="Group 6"/>
          <p:cNvGrpSpPr/>
          <p:nvPr/>
        </p:nvGrpSpPr>
        <p:grpSpPr>
          <a:xfrm>
            <a:off x="5214960" y="2022120"/>
            <a:ext cx="6470640" cy="3455640"/>
            <a:chOff x="5214960" y="2022120"/>
            <a:chExt cx="6470640" cy="3455640"/>
          </a:xfrm>
        </p:grpSpPr>
        <p:grpSp>
          <p:nvGrpSpPr>
            <p:cNvPr id="146" name="Group 7"/>
            <p:cNvGrpSpPr/>
            <p:nvPr/>
          </p:nvGrpSpPr>
          <p:grpSpPr>
            <a:xfrm>
              <a:off x="5214960" y="2022120"/>
              <a:ext cx="6470640" cy="3455640"/>
              <a:chOff x="5214960" y="2022120"/>
              <a:chExt cx="6470640" cy="3455640"/>
            </a:xfrm>
          </p:grpSpPr>
          <p:grpSp>
            <p:nvGrpSpPr>
              <p:cNvPr id="147" name="Group 8"/>
              <p:cNvGrpSpPr/>
              <p:nvPr/>
            </p:nvGrpSpPr>
            <p:grpSpPr>
              <a:xfrm>
                <a:off x="5214960" y="2022120"/>
                <a:ext cx="6470640" cy="3455640"/>
                <a:chOff x="5214960" y="2022120"/>
                <a:chExt cx="6470640" cy="3455640"/>
              </a:xfrm>
            </p:grpSpPr>
            <p:pic>
              <p:nvPicPr>
                <p:cNvPr id="148" name="图片 16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214960" y="3618000"/>
                  <a:ext cx="60447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49" name="图片 10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7726680" y="2022120"/>
                  <a:ext cx="8823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50" name="Group 9"/>
                <p:cNvGrpSpPr/>
                <p:nvPr/>
              </p:nvGrpSpPr>
              <p:grpSpPr>
                <a:xfrm>
                  <a:off x="10357560" y="2314080"/>
                  <a:ext cx="1328040" cy="1312200"/>
                  <a:chOff x="10357560" y="2314080"/>
                  <a:chExt cx="1328040" cy="1312200"/>
                </a:xfrm>
              </p:grpSpPr>
              <p:sp>
                <p:nvSpPr>
                  <p:cNvPr id="151" name="CustomShape 10"/>
                  <p:cNvSpPr/>
                  <p:nvPr/>
                </p:nvSpPr>
                <p:spPr>
                  <a:xfrm>
                    <a:off x="10357560" y="2314080"/>
                    <a:ext cx="1328040" cy="131220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solidFill>
                    <a:srgbClr val="FFFFFF"/>
                  </a:solidFill>
                  <a:ln w="25560">
                    <a:solidFill>
                      <a:srgbClr val="00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pic>
                <p:nvPicPr>
                  <p:cNvPr id="152" name="图片 15"/>
                  <p:cNvPicPr/>
                  <p:nvPr/>
                </p:nvPicPr>
                <p:blipFill>
                  <a:blip r:embed="rId5"/>
                  <a:srcRect l="15313" t="2697"/>
                  <a:stretch/>
                </p:blipFill>
                <p:spPr>
                  <a:xfrm>
                    <a:off x="10392120" y="2323800"/>
                    <a:ext cx="1225440" cy="12816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53" name="CustomShape 11"/>
              <p:cNvSpPr/>
              <p:nvPr/>
            </p:nvSpPr>
            <p:spPr>
              <a:xfrm>
                <a:off x="8408160" y="2771280"/>
                <a:ext cx="1796760" cy="198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54" name="CustomShape 12"/>
            <p:cNvSpPr/>
            <p:nvPr/>
          </p:nvSpPr>
          <p:spPr>
            <a:xfrm>
              <a:off x="8611920" y="2530800"/>
              <a:ext cx="159948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&amp; MAP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5" name="CustomShape 13"/>
            <p:cNvSpPr/>
            <p:nvPr/>
          </p:nvSpPr>
          <p:spPr>
            <a:xfrm>
              <a:off x="7336800" y="2596320"/>
              <a:ext cx="7869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RSU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6" name="CustomShape 14"/>
            <p:cNvSpPr/>
            <p:nvPr/>
          </p:nvSpPr>
          <p:spPr>
            <a:xfrm>
              <a:off x="8306640" y="2924640"/>
              <a:ext cx="21330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via automotive WiFi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157" name="CustomShape 15"/>
          <p:cNvSpPr/>
          <p:nvPr/>
        </p:nvSpPr>
        <p:spPr>
          <a:xfrm>
            <a:off x="5214960" y="5518080"/>
            <a:ext cx="216252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Lecture slides. First lecture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0" name="CustomShape 3">
            <a:extLst>
              <a:ext uri="{FF2B5EF4-FFF2-40B4-BE49-F238E27FC236}">
                <a16:creationId xmlns:a16="http://schemas.microsoft.com/office/drawing/2014/main" id="{62EF2772-29D7-7840-968D-F699483304CE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 Secure Android Application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E4DF293-5DA8-4266-B17B-F416139A279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4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4CF93296-3E9D-1146-A081-791CEFEC77FF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39FF58B-4914-6241-A1D5-FB22E1566939}"/>
              </a:ext>
            </a:extLst>
          </p:cNvPr>
          <p:cNvSpPr/>
          <p:nvPr/>
        </p:nvSpPr>
        <p:spPr>
          <a:xfrm>
            <a:off x="941585" y="3585931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Java</a:t>
            </a:r>
          </a:p>
          <a:p>
            <a:pPr algn="ctr"/>
            <a:r>
              <a:rPr lang="de-DE" b="1" dirty="0"/>
              <a:t>Code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ED9B2E8-F132-FF49-B868-10A0568E0919}"/>
              </a:ext>
            </a:extLst>
          </p:cNvPr>
          <p:cNvSpPr/>
          <p:nvPr/>
        </p:nvSpPr>
        <p:spPr>
          <a:xfrm>
            <a:off x="4829432" y="3585931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XML</a:t>
            </a:r>
          </a:p>
          <a:p>
            <a:pPr algn="ctr"/>
            <a:r>
              <a:rPr lang="de-DE" b="1" dirty="0"/>
              <a:t>Code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2FBFA9FC-FF86-0241-91E1-DDCEBA04E2EA}"/>
              </a:ext>
            </a:extLst>
          </p:cNvPr>
          <p:cNvSpPr/>
          <p:nvPr/>
        </p:nvSpPr>
        <p:spPr>
          <a:xfrm>
            <a:off x="8652872" y="3585930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Class</a:t>
            </a:r>
          </a:p>
          <a:p>
            <a:pPr algn="ctr"/>
            <a:r>
              <a:rPr lang="de-DE" b="1" dirty="0" err="1"/>
              <a:t>Architecture</a:t>
            </a:r>
            <a:endParaRPr lang="de-DE" b="1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499C270E-DA6E-6540-AFE8-6A72CE37CD3E}"/>
              </a:ext>
            </a:extLst>
          </p:cNvPr>
          <p:cNvSpPr/>
          <p:nvPr/>
        </p:nvSpPr>
        <p:spPr>
          <a:xfrm>
            <a:off x="4829432" y="1713002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Application</a:t>
            </a:r>
            <a:endParaRPr lang="de-DE" b="1" dirty="0"/>
          </a:p>
        </p:txBody>
      </p: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2BBBF24-6DD2-5246-8EF3-830671DCF2B5}"/>
              </a:ext>
            </a:extLst>
          </p:cNvPr>
          <p:cNvCxnSpPr>
            <a:stCxn id="18" idx="1"/>
            <a:endCxn id="5" idx="0"/>
          </p:cNvCxnSpPr>
          <p:nvPr/>
        </p:nvCxnSpPr>
        <p:spPr>
          <a:xfrm rot="10800000" flipV="1">
            <a:off x="2208154" y="2114597"/>
            <a:ext cx="2621279" cy="1471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winkelte Verbindung 8">
            <a:extLst>
              <a:ext uri="{FF2B5EF4-FFF2-40B4-BE49-F238E27FC236}">
                <a16:creationId xmlns:a16="http://schemas.microsoft.com/office/drawing/2014/main" id="{D62C1B5C-EB41-564B-B6EC-892E162870BD}"/>
              </a:ext>
            </a:extLst>
          </p:cNvPr>
          <p:cNvCxnSpPr>
            <a:stCxn id="18" idx="3"/>
            <a:endCxn id="17" idx="0"/>
          </p:cNvCxnSpPr>
          <p:nvPr/>
        </p:nvCxnSpPr>
        <p:spPr>
          <a:xfrm>
            <a:off x="7362567" y="2114597"/>
            <a:ext cx="2556873" cy="14713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0932E0F-5557-9043-92FE-9CE31EFDD810}"/>
              </a:ext>
            </a:extLst>
          </p:cNvPr>
          <p:cNvCxnSpPr>
            <a:stCxn id="18" idx="2"/>
            <a:endCxn id="16" idx="0"/>
          </p:cNvCxnSpPr>
          <p:nvPr/>
        </p:nvCxnSpPr>
        <p:spPr>
          <a:xfrm>
            <a:off x="6096000" y="2516191"/>
            <a:ext cx="0" cy="106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3. Features  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950671B3-89FE-4C47-9121-A6EBFC9EA621}"/>
              </a:ext>
            </a:extLst>
          </p:cNvPr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6C978658-FB01-8F4E-A123-0856945CAE48}"/>
              </a:ext>
            </a:extLst>
          </p:cNvPr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E4DF293-5DA8-4266-B17B-F416139A279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5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3CC3431D-C9B5-8A4B-9E61-6048BDD4962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3B3AE5DA-4296-2B4A-A3E1-D7684799A167}"/>
              </a:ext>
            </a:extLst>
          </p:cNvPr>
          <p:cNvSpPr/>
          <p:nvPr/>
        </p:nvSpPr>
        <p:spPr>
          <a:xfrm>
            <a:off x="5044440" y="1717545"/>
            <a:ext cx="210312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TrafficMonitor</a:t>
            </a:r>
            <a:endParaRPr lang="de-DE" b="1" dirty="0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029CA688-0A63-744A-AB9B-8CBE66C2E7C1}"/>
              </a:ext>
            </a:extLst>
          </p:cNvPr>
          <p:cNvSpPr/>
          <p:nvPr/>
        </p:nvSpPr>
        <p:spPr>
          <a:xfrm>
            <a:off x="484385" y="3935672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Notification</a:t>
            </a:r>
            <a:endParaRPr lang="de-DE" b="1" dirty="0"/>
          </a:p>
          <a:p>
            <a:pPr algn="ctr"/>
            <a:r>
              <a:rPr lang="de-DE" b="1" dirty="0"/>
              <a:t>Receiver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6107732-BC34-784C-B94D-4D19B338DA5A}"/>
              </a:ext>
            </a:extLst>
          </p:cNvPr>
          <p:cNvSpPr/>
          <p:nvPr/>
        </p:nvSpPr>
        <p:spPr>
          <a:xfrm>
            <a:off x="3557571" y="3935672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Location</a:t>
            </a:r>
          </a:p>
          <a:p>
            <a:pPr algn="ctr"/>
            <a:r>
              <a:rPr lang="de-DE" b="1" dirty="0"/>
              <a:t>Receiver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7562CE95-6841-454F-BAD7-8FC4C6494390}"/>
              </a:ext>
            </a:extLst>
          </p:cNvPr>
          <p:cNvSpPr/>
          <p:nvPr/>
        </p:nvSpPr>
        <p:spPr>
          <a:xfrm>
            <a:off x="6630757" y="3935671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Shared</a:t>
            </a:r>
            <a:endParaRPr lang="de-DE" b="1" dirty="0"/>
          </a:p>
          <a:p>
            <a:pPr algn="ctr"/>
            <a:r>
              <a:rPr lang="de-DE" b="1" dirty="0" err="1"/>
              <a:t>Preferences</a:t>
            </a:r>
            <a:endParaRPr lang="de-DE" b="1" dirty="0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B982959-46D2-D749-A6BA-AF149D67947A}"/>
              </a:ext>
            </a:extLst>
          </p:cNvPr>
          <p:cNvSpPr/>
          <p:nvPr/>
        </p:nvSpPr>
        <p:spPr>
          <a:xfrm>
            <a:off x="9703943" y="3935671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Other Features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see</a:t>
            </a:r>
            <a:r>
              <a:rPr lang="de-DE" b="1" dirty="0"/>
              <a:t> </a:t>
            </a:r>
            <a:r>
              <a:rPr lang="de-DE" b="1" dirty="0" err="1"/>
              <a:t>slide</a:t>
            </a:r>
            <a:r>
              <a:rPr lang="de-DE" b="1" dirty="0"/>
              <a:t> 8)</a:t>
            </a:r>
          </a:p>
        </p:txBody>
      </p:sp>
      <p:cxnSp>
        <p:nvCxnSpPr>
          <p:cNvPr id="3" name="Gewinkelte Verbindung 2">
            <a:extLst>
              <a:ext uri="{FF2B5EF4-FFF2-40B4-BE49-F238E27FC236}">
                <a16:creationId xmlns:a16="http://schemas.microsoft.com/office/drawing/2014/main" id="{6B1F1AE9-67F5-CF4A-A172-BCF03775161D}"/>
              </a:ext>
            </a:extLst>
          </p:cNvPr>
          <p:cNvCxnSpPr>
            <a:stCxn id="12" idx="1"/>
            <a:endCxn id="13" idx="0"/>
          </p:cNvCxnSpPr>
          <p:nvPr/>
        </p:nvCxnSpPr>
        <p:spPr>
          <a:xfrm rot="10800000" flipV="1">
            <a:off x="1490226" y="2119140"/>
            <a:ext cx="3554215" cy="1816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3667867E-C72F-354C-8513-D03541EB47A8}"/>
              </a:ext>
            </a:extLst>
          </p:cNvPr>
          <p:cNvCxnSpPr>
            <a:stCxn id="12" idx="3"/>
            <a:endCxn id="16" idx="0"/>
          </p:cNvCxnSpPr>
          <p:nvPr/>
        </p:nvCxnSpPr>
        <p:spPr>
          <a:xfrm>
            <a:off x="7147560" y="2119140"/>
            <a:ext cx="3562223" cy="18165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90D18A32-BEE3-5648-A3D2-EAA739CAF91E}"/>
              </a:ext>
            </a:extLst>
          </p:cNvPr>
          <p:cNvCxnSpPr>
            <a:endCxn id="14" idx="0"/>
          </p:cNvCxnSpPr>
          <p:nvPr/>
        </p:nvCxnSpPr>
        <p:spPr>
          <a:xfrm rot="5400000">
            <a:off x="4370777" y="2713369"/>
            <a:ext cx="1414938" cy="10296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winkelte Verbindung 17">
            <a:extLst>
              <a:ext uri="{FF2B5EF4-FFF2-40B4-BE49-F238E27FC236}">
                <a16:creationId xmlns:a16="http://schemas.microsoft.com/office/drawing/2014/main" id="{E960CAC5-CED1-7A4C-A110-F075D7231371}"/>
              </a:ext>
            </a:extLst>
          </p:cNvPr>
          <p:cNvCxnSpPr>
            <a:endCxn id="15" idx="0"/>
          </p:cNvCxnSpPr>
          <p:nvPr/>
        </p:nvCxnSpPr>
        <p:spPr>
          <a:xfrm rot="16200000" flipH="1">
            <a:off x="6409305" y="2708379"/>
            <a:ext cx="1414938" cy="10396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(Splash Screen)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74" name="Grafik 173"/>
          <p:cNvPicPr/>
          <p:nvPr/>
        </p:nvPicPr>
        <p:blipFill>
          <a:blip r:embed="rId2"/>
          <a:stretch/>
        </p:blipFill>
        <p:spPr>
          <a:xfrm>
            <a:off x="7965540" y="11923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75" name="Grafik 138"/>
          <p:cNvPicPr/>
          <p:nvPr/>
        </p:nvPicPr>
        <p:blipFill>
          <a:blip r:embed="rId3"/>
          <a:stretch/>
        </p:blipFill>
        <p:spPr>
          <a:xfrm>
            <a:off x="1310220" y="1192320"/>
            <a:ext cx="2520000" cy="504000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6934D611-31F8-7C46-858E-C4001B5803F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E5DFA774-E37C-FA4C-B961-1E536FC5759C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69F3946D-D2C7-3340-9721-9AA11A6AED6D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6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(Main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9" name="Grafik 4"/>
          <p:cNvPicPr/>
          <p:nvPr/>
        </p:nvPicPr>
        <p:blipFill>
          <a:blip r:embed="rId2"/>
          <a:stretch/>
        </p:blipFill>
        <p:spPr>
          <a:xfrm>
            <a:off x="1310220" y="1192320"/>
            <a:ext cx="2520000" cy="504000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180" name="Grafik 179"/>
          <p:cNvPicPr/>
          <p:nvPr/>
        </p:nvPicPr>
        <p:blipFill>
          <a:blip r:embed="rId3"/>
          <a:stretch/>
        </p:blipFill>
        <p:spPr>
          <a:xfrm>
            <a:off x="7965540" y="11923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F43185B4-6AC1-964E-8281-B0C0492C579C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912B712-60C7-F842-9AE7-7DE43178A6B5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D5B62033-636E-5A40-B9CB-02F44F6D37A0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7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(Popup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3" name="Grafik 182"/>
          <p:cNvPicPr/>
          <p:nvPr/>
        </p:nvPicPr>
        <p:blipFill>
          <a:blip r:embed="rId2"/>
          <a:stretch/>
        </p:blipFill>
        <p:spPr>
          <a:xfrm>
            <a:off x="1305360" y="11887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84" name="Grafik 183"/>
          <p:cNvPicPr/>
          <p:nvPr/>
        </p:nvPicPr>
        <p:blipFill>
          <a:blip r:embed="rId3"/>
          <a:stretch/>
        </p:blipFill>
        <p:spPr>
          <a:xfrm>
            <a:off x="7970400" y="1189080"/>
            <a:ext cx="2520000" cy="503964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D1751E7E-B5D1-3C4A-A166-203632480678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4622A62F-2BF0-9C48-A84F-EB503D0F3D6B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89C1EB71-6F97-C14A-92B8-E2F297360C54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8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(Settings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7" name="Grafik 186"/>
          <p:cNvPicPr/>
          <p:nvPr/>
        </p:nvPicPr>
        <p:blipFill>
          <a:blip r:embed="rId2"/>
          <a:stretch/>
        </p:blipFill>
        <p:spPr>
          <a:xfrm>
            <a:off x="7970400" y="1192320"/>
            <a:ext cx="2520000" cy="5040000"/>
          </a:xfrm>
          <a:prstGeom prst="rect">
            <a:avLst/>
          </a:prstGeom>
          <a:ln>
            <a:noFill/>
          </a:ln>
        </p:spPr>
      </p:pic>
      <p:pic>
        <p:nvPicPr>
          <p:cNvPr id="188" name="Grafik 187"/>
          <p:cNvPicPr/>
          <p:nvPr/>
        </p:nvPicPr>
        <p:blipFill>
          <a:blip r:embed="rId3"/>
          <a:stretch/>
        </p:blipFill>
        <p:spPr>
          <a:xfrm>
            <a:off x="1305360" y="1192320"/>
            <a:ext cx="2520000" cy="5040000"/>
          </a:xfrm>
          <a:prstGeom prst="rect">
            <a:avLst/>
          </a:prstGeom>
          <a:ln>
            <a:noFill/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275121DB-70DD-6646-963A-0A0D11DD797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4648C2D8-FE0F-DE40-A1FB-2795407FEE9D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D1922D70-8B9E-BC41-BFA5-3DF7FA1210DC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9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1022</Words>
  <Application>Microsoft Macintosh PowerPoint</Application>
  <PresentationFormat>Breitbild</PresentationFormat>
  <Paragraphs>307</Paragraphs>
  <Slides>25</Slides>
  <Notes>6</Notes>
  <HiddenSlides>0</HiddenSlides>
  <MMClips>8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25</vt:i4>
      </vt:variant>
    </vt:vector>
  </HeadingPairs>
  <TitlesOfParts>
    <vt:vector size="33" baseType="lpstr">
      <vt:lpstr>StarSymbol</vt:lpstr>
      <vt:lpstr>Arial</vt:lpstr>
      <vt:lpstr>Symbol</vt:lpstr>
      <vt:lpstr>Times New Roman</vt:lpstr>
      <vt:lpstr>Wingdings</vt:lpstr>
      <vt:lpstr>Office Theme</vt:lpstr>
      <vt:lpstr>Office Theme</vt:lpstr>
      <vt:lpstr>1_Office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</dc:title>
  <dc:subject/>
  <dc:creator>Mu Yuanheng</dc:creator>
  <dc:description/>
  <cp:lastModifiedBy>Mu Yuanheng</cp:lastModifiedBy>
  <cp:revision>263</cp:revision>
  <dcterms:created xsi:type="dcterms:W3CDTF">2020-11-16T12:50:28Z</dcterms:created>
  <dcterms:modified xsi:type="dcterms:W3CDTF">2021-02-09T19:09:53Z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